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di bin Zainal Abidin" initials="HbZA" lastIdx="29" clrIdx="0">
    <p:extLst>
      <p:ext uri="{19B8F6BF-5375-455C-9EA6-DF929625EA0E}">
        <p15:presenceInfo xmlns:p15="http://schemas.microsoft.com/office/powerpoint/2012/main" userId="S-1-5-21-1589284478-469054086-2482877982-66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5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FDCF4-1962-4871-BE8D-7E9EB2E00767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74616-68B4-4B5A-A877-D0270B0A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3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9C93C-A5B3-466F-9801-8C6E98DC122F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4714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9C93C-A5B3-466F-9801-8C6E98DC122F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5735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9C93C-A5B3-466F-9801-8C6E98DC122F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780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9C93C-A5B3-466F-9801-8C6E98DC122F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50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9C93C-A5B3-466F-9801-8C6E98DC122F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950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0421-3052-4883-8875-7F122E29084F}" type="datetimeFigureOut">
              <a:rPr lang="id-ID" smtClean="0"/>
              <a:t>27/06/2018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6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0421-3052-4883-8875-7F122E29084F}" type="datetimeFigureOut">
              <a:rPr lang="id-ID" smtClean="0"/>
              <a:t>27/06/2018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5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 userDrawn="1"/>
        </p:nvSpPr>
        <p:spPr>
          <a:xfrm rot="10800000">
            <a:off x="11232000" y="510908"/>
            <a:ext cx="960000" cy="443430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11464479" y="545148"/>
            <a:ext cx="720000" cy="365125"/>
          </a:xfrm>
          <a:prstGeom prst="rect">
            <a:avLst/>
          </a:prstGeo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06BF0A5B-CA18-47D2-801E-5D97420A52F4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7910892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entagon 57"/>
          <p:cNvSpPr/>
          <p:nvPr userDrawn="1"/>
        </p:nvSpPr>
        <p:spPr>
          <a:xfrm rot="10800000">
            <a:off x="11232000" y="510908"/>
            <a:ext cx="960000" cy="44343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9" name="Slide Number Placeholder 4"/>
          <p:cNvSpPr txBox="1">
            <a:spLocks/>
          </p:cNvSpPr>
          <p:nvPr userDrawn="1"/>
        </p:nvSpPr>
        <p:spPr>
          <a:xfrm>
            <a:off x="11464479" y="545148"/>
            <a:ext cx="720000" cy="365125"/>
          </a:xfrm>
          <a:prstGeom prst="rect">
            <a:avLst/>
          </a:prstGeom>
        </p:spPr>
        <p:txBody>
          <a:bodyPr/>
          <a:lstStyle>
            <a:defPPr>
              <a:defRPr lang="id-ID"/>
            </a:defPPr>
            <a:lvl1pPr marL="0" algn="ctr" defTabSz="914400" rtl="0" eaLnBrk="1" latinLnBrk="0" hangingPunct="1"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BF0A5B-CA18-47D2-801E-5D97420A52F4}" type="slidenum">
              <a:rPr lang="id-ID" sz="1800" smtClean="0"/>
              <a:pPr/>
              <a:t>‹#›</a:t>
            </a:fld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169487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660" y="980547"/>
            <a:ext cx="11245293" cy="246221"/>
          </a:xfrm>
          <a:prstGeom prst="rect">
            <a:avLst/>
          </a:prstGeo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69665" y="6328369"/>
            <a:ext cx="11254153" cy="1548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defRPr sz="692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448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30421-3052-4883-8875-7F122E29084F}" type="datetimeFigureOut">
              <a:rPr lang="id-ID" smtClean="0"/>
              <a:t>27/06/2018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F0A5B-CA18-47D2-801E-5D97420A52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294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dingacrossborders.gov.b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4118" y="300141"/>
            <a:ext cx="4663440" cy="82519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0842" y="420349"/>
            <a:ext cx="3397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solidFill>
                  <a:prstClr val="white"/>
                </a:solidFill>
                <a:latin typeface="Calibri"/>
              </a:rPr>
              <a:t>Skop</a:t>
            </a:r>
            <a:r>
              <a:rPr lang="en-US" sz="3200" i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sz="3200" i="1" dirty="0" err="1">
                <a:solidFill>
                  <a:prstClr val="white"/>
                </a:solidFill>
                <a:latin typeface="Calibri"/>
              </a:rPr>
              <a:t>Perkongsian</a:t>
            </a:r>
            <a:endParaRPr lang="id-ID" sz="3200" i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AutoShape 2" descr="Image result for calendar icon 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2" name="Group 41"/>
          <p:cNvGrpSpPr/>
          <p:nvPr/>
        </p:nvGrpSpPr>
        <p:grpSpPr>
          <a:xfrm flipH="1">
            <a:off x="6561823" y="-5740"/>
            <a:ext cx="5652489" cy="6863740"/>
            <a:chOff x="5973431" y="0"/>
            <a:chExt cx="6218569" cy="6858000"/>
          </a:xfrm>
        </p:grpSpPr>
        <p:sp>
          <p:nvSpPr>
            <p:cNvPr id="43" name="Freeform 28"/>
            <p:cNvSpPr>
              <a:spLocks/>
            </p:cNvSpPr>
            <p:nvPr/>
          </p:nvSpPr>
          <p:spPr bwMode="auto">
            <a:xfrm>
              <a:off x="5973431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6539643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7103414" y="0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7669626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8799609" y="0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9365820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34"/>
            <p:cNvSpPr>
              <a:spLocks/>
            </p:cNvSpPr>
            <p:nvPr/>
          </p:nvSpPr>
          <p:spPr bwMode="auto">
            <a:xfrm>
              <a:off x="10495804" y="0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Freeform 35"/>
            <p:cNvSpPr>
              <a:spLocks/>
            </p:cNvSpPr>
            <p:nvPr/>
          </p:nvSpPr>
          <p:spPr bwMode="auto">
            <a:xfrm>
              <a:off x="11062017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" name="Freeform 38"/>
            <p:cNvSpPr>
              <a:spLocks/>
            </p:cNvSpPr>
            <p:nvPr/>
          </p:nvSpPr>
          <p:spPr bwMode="auto">
            <a:xfrm>
              <a:off x="5973431" y="97866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Freeform 39"/>
            <p:cNvSpPr>
              <a:spLocks/>
            </p:cNvSpPr>
            <p:nvPr/>
          </p:nvSpPr>
          <p:spPr bwMode="auto">
            <a:xfrm>
              <a:off x="7103415" y="981109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5" name="Freeform 40"/>
            <p:cNvSpPr>
              <a:spLocks/>
            </p:cNvSpPr>
            <p:nvPr/>
          </p:nvSpPr>
          <p:spPr bwMode="auto">
            <a:xfrm>
              <a:off x="7669626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6" name="Freeform 41"/>
            <p:cNvSpPr>
              <a:spLocks/>
            </p:cNvSpPr>
            <p:nvPr/>
          </p:nvSpPr>
          <p:spPr bwMode="auto">
            <a:xfrm>
              <a:off x="8235839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7" name="Freeform 42"/>
            <p:cNvSpPr>
              <a:spLocks/>
            </p:cNvSpPr>
            <p:nvPr/>
          </p:nvSpPr>
          <p:spPr bwMode="auto">
            <a:xfrm>
              <a:off x="8799608" y="978669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8" name="Freeform 43"/>
            <p:cNvSpPr>
              <a:spLocks/>
            </p:cNvSpPr>
            <p:nvPr/>
          </p:nvSpPr>
          <p:spPr bwMode="auto">
            <a:xfrm>
              <a:off x="9365821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9" name="Freeform 44"/>
            <p:cNvSpPr>
              <a:spLocks/>
            </p:cNvSpPr>
            <p:nvPr/>
          </p:nvSpPr>
          <p:spPr bwMode="auto">
            <a:xfrm>
              <a:off x="9932032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" name="Freeform 45"/>
            <p:cNvSpPr>
              <a:spLocks/>
            </p:cNvSpPr>
            <p:nvPr/>
          </p:nvSpPr>
          <p:spPr bwMode="auto">
            <a:xfrm>
              <a:off x="11062017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5973431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6539643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7103414" y="1957336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8" name="Freeform 50"/>
            <p:cNvSpPr>
              <a:spLocks/>
            </p:cNvSpPr>
            <p:nvPr/>
          </p:nvSpPr>
          <p:spPr bwMode="auto">
            <a:xfrm>
              <a:off x="766962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8235839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Freeform 52"/>
            <p:cNvSpPr>
              <a:spLocks/>
            </p:cNvSpPr>
            <p:nvPr/>
          </p:nvSpPr>
          <p:spPr bwMode="auto">
            <a:xfrm>
              <a:off x="9365820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Freeform 53"/>
            <p:cNvSpPr>
              <a:spLocks/>
            </p:cNvSpPr>
            <p:nvPr/>
          </p:nvSpPr>
          <p:spPr bwMode="auto">
            <a:xfrm>
              <a:off x="9932032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Freeform 54"/>
            <p:cNvSpPr>
              <a:spLocks/>
            </p:cNvSpPr>
            <p:nvPr/>
          </p:nvSpPr>
          <p:spPr bwMode="auto">
            <a:xfrm>
              <a:off x="10495805" y="1957336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Freeform 55"/>
            <p:cNvSpPr>
              <a:spLocks/>
            </p:cNvSpPr>
            <p:nvPr/>
          </p:nvSpPr>
          <p:spPr bwMode="auto">
            <a:xfrm>
              <a:off x="1106201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Freeform 58"/>
            <p:cNvSpPr>
              <a:spLocks/>
            </p:cNvSpPr>
            <p:nvPr/>
          </p:nvSpPr>
          <p:spPr bwMode="auto">
            <a:xfrm>
              <a:off x="5973431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2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Freeform 59"/>
            <p:cNvSpPr>
              <a:spLocks/>
            </p:cNvSpPr>
            <p:nvPr/>
          </p:nvSpPr>
          <p:spPr bwMode="auto">
            <a:xfrm>
              <a:off x="653964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6" name="Freeform 60"/>
            <p:cNvSpPr>
              <a:spLocks/>
            </p:cNvSpPr>
            <p:nvPr/>
          </p:nvSpPr>
          <p:spPr bwMode="auto">
            <a:xfrm>
              <a:off x="7103415" y="2936005"/>
              <a:ext cx="1132424" cy="981109"/>
            </a:xfrm>
            <a:custGeom>
              <a:avLst/>
              <a:gdLst>
                <a:gd name="T0" fmla="*/ 464 w 464"/>
                <a:gd name="T1" fmla="*/ 0 h 402"/>
                <a:gd name="T2" fmla="*/ 232 w 464"/>
                <a:gd name="T3" fmla="*/ 402 h 402"/>
                <a:gd name="T4" fmla="*/ 0 w 464"/>
                <a:gd name="T5" fmla="*/ 0 h 402"/>
                <a:gd name="T6" fmla="*/ 464 w 464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464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Freeform 61"/>
            <p:cNvSpPr>
              <a:spLocks/>
            </p:cNvSpPr>
            <p:nvPr/>
          </p:nvSpPr>
          <p:spPr bwMode="auto">
            <a:xfrm>
              <a:off x="8235839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1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1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" name="Freeform 62"/>
            <p:cNvSpPr>
              <a:spLocks/>
            </p:cNvSpPr>
            <p:nvPr/>
          </p:nvSpPr>
          <p:spPr bwMode="auto">
            <a:xfrm>
              <a:off x="8799609" y="2936005"/>
              <a:ext cx="1132424" cy="981109"/>
            </a:xfrm>
            <a:custGeom>
              <a:avLst/>
              <a:gdLst>
                <a:gd name="T0" fmla="*/ 0 w 464"/>
                <a:gd name="T1" fmla="*/ 402 h 402"/>
                <a:gd name="T2" fmla="*/ 232 w 464"/>
                <a:gd name="T3" fmla="*/ 0 h 402"/>
                <a:gd name="T4" fmla="*/ 464 w 464"/>
                <a:gd name="T5" fmla="*/ 402 h 402"/>
                <a:gd name="T6" fmla="*/ 0 w 464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0" y="402"/>
                  </a:moveTo>
                  <a:lnTo>
                    <a:pt x="232" y="0"/>
                  </a:lnTo>
                  <a:lnTo>
                    <a:pt x="464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" name="Freeform 63"/>
            <p:cNvSpPr>
              <a:spLocks/>
            </p:cNvSpPr>
            <p:nvPr/>
          </p:nvSpPr>
          <p:spPr bwMode="auto">
            <a:xfrm>
              <a:off x="993203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0" name="Freeform 64"/>
            <p:cNvSpPr>
              <a:spLocks/>
            </p:cNvSpPr>
            <p:nvPr/>
          </p:nvSpPr>
          <p:spPr bwMode="auto">
            <a:xfrm>
              <a:off x="10495805" y="2936005"/>
              <a:ext cx="1127543" cy="981109"/>
            </a:xfrm>
            <a:custGeom>
              <a:avLst/>
              <a:gdLst>
                <a:gd name="T0" fmla="*/ 462 w 462"/>
                <a:gd name="T1" fmla="*/ 0 h 402"/>
                <a:gd name="T2" fmla="*/ 232 w 462"/>
                <a:gd name="T3" fmla="*/ 402 h 402"/>
                <a:gd name="T4" fmla="*/ 0 w 462"/>
                <a:gd name="T5" fmla="*/ 0 h 402"/>
                <a:gd name="T6" fmla="*/ 462 w 462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2">
                  <a:moveTo>
                    <a:pt x="462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1" name="Freeform 66"/>
            <p:cNvSpPr>
              <a:spLocks/>
            </p:cNvSpPr>
            <p:nvPr/>
          </p:nvSpPr>
          <p:spPr bwMode="auto">
            <a:xfrm>
              <a:off x="6539643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1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1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2" name="Freeform 67"/>
            <p:cNvSpPr>
              <a:spLocks/>
            </p:cNvSpPr>
            <p:nvPr/>
          </p:nvSpPr>
          <p:spPr bwMode="auto">
            <a:xfrm>
              <a:off x="7103415" y="3917114"/>
              <a:ext cx="1132424" cy="983550"/>
            </a:xfrm>
            <a:custGeom>
              <a:avLst/>
              <a:gdLst>
                <a:gd name="T0" fmla="*/ 0 w 464"/>
                <a:gd name="T1" fmla="*/ 403 h 403"/>
                <a:gd name="T2" fmla="*/ 232 w 464"/>
                <a:gd name="T3" fmla="*/ 0 h 403"/>
                <a:gd name="T4" fmla="*/ 464 w 464"/>
                <a:gd name="T5" fmla="*/ 403 h 403"/>
                <a:gd name="T6" fmla="*/ 0 w 464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0" y="403"/>
                  </a:moveTo>
                  <a:lnTo>
                    <a:pt x="232" y="0"/>
                  </a:lnTo>
                  <a:lnTo>
                    <a:pt x="464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3" name="Freeform 68"/>
            <p:cNvSpPr>
              <a:spLocks/>
            </p:cNvSpPr>
            <p:nvPr/>
          </p:nvSpPr>
          <p:spPr bwMode="auto">
            <a:xfrm>
              <a:off x="766962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2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4" name="Freeform 69"/>
            <p:cNvSpPr>
              <a:spLocks/>
            </p:cNvSpPr>
            <p:nvPr/>
          </p:nvSpPr>
          <p:spPr bwMode="auto">
            <a:xfrm>
              <a:off x="8235839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1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1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5" name="Freeform 70"/>
            <p:cNvSpPr>
              <a:spLocks/>
            </p:cNvSpPr>
            <p:nvPr/>
          </p:nvSpPr>
          <p:spPr bwMode="auto">
            <a:xfrm>
              <a:off x="8799609" y="3917114"/>
              <a:ext cx="1132424" cy="983550"/>
            </a:xfrm>
            <a:custGeom>
              <a:avLst/>
              <a:gdLst>
                <a:gd name="T0" fmla="*/ 464 w 464"/>
                <a:gd name="T1" fmla="*/ 0 h 403"/>
                <a:gd name="T2" fmla="*/ 232 w 464"/>
                <a:gd name="T3" fmla="*/ 403 h 403"/>
                <a:gd name="T4" fmla="*/ 0 w 464"/>
                <a:gd name="T5" fmla="*/ 0 h 403"/>
                <a:gd name="T6" fmla="*/ 464 w 464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464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6" name="Freeform 71"/>
            <p:cNvSpPr>
              <a:spLocks/>
            </p:cNvSpPr>
            <p:nvPr/>
          </p:nvSpPr>
          <p:spPr bwMode="auto">
            <a:xfrm>
              <a:off x="9365821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2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2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7" name="Freeform 72"/>
            <p:cNvSpPr>
              <a:spLocks/>
            </p:cNvSpPr>
            <p:nvPr/>
          </p:nvSpPr>
          <p:spPr bwMode="auto">
            <a:xfrm>
              <a:off x="10495805" y="3917114"/>
              <a:ext cx="1127543" cy="983550"/>
            </a:xfrm>
            <a:custGeom>
              <a:avLst/>
              <a:gdLst>
                <a:gd name="T0" fmla="*/ 0 w 462"/>
                <a:gd name="T1" fmla="*/ 403 h 403"/>
                <a:gd name="T2" fmla="*/ 232 w 462"/>
                <a:gd name="T3" fmla="*/ 0 h 403"/>
                <a:gd name="T4" fmla="*/ 462 w 462"/>
                <a:gd name="T5" fmla="*/ 403 h 403"/>
                <a:gd name="T6" fmla="*/ 0 w 462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3">
                  <a:moveTo>
                    <a:pt x="0" y="403"/>
                  </a:moveTo>
                  <a:lnTo>
                    <a:pt x="232" y="0"/>
                  </a:lnTo>
                  <a:lnTo>
                    <a:pt x="462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Freeform 73"/>
            <p:cNvSpPr>
              <a:spLocks/>
            </p:cNvSpPr>
            <p:nvPr/>
          </p:nvSpPr>
          <p:spPr bwMode="auto">
            <a:xfrm>
              <a:off x="1106201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0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0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Freeform 76"/>
            <p:cNvSpPr>
              <a:spLocks/>
            </p:cNvSpPr>
            <p:nvPr userDrawn="1"/>
          </p:nvSpPr>
          <p:spPr bwMode="auto">
            <a:xfrm>
              <a:off x="597343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653964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Freeform 78"/>
            <p:cNvSpPr>
              <a:spLocks/>
            </p:cNvSpPr>
            <p:nvPr/>
          </p:nvSpPr>
          <p:spPr bwMode="auto">
            <a:xfrm>
              <a:off x="766962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2" name="Freeform 79"/>
            <p:cNvSpPr>
              <a:spLocks/>
            </p:cNvSpPr>
            <p:nvPr/>
          </p:nvSpPr>
          <p:spPr bwMode="auto">
            <a:xfrm>
              <a:off x="8235839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Freeform 80"/>
            <p:cNvSpPr>
              <a:spLocks/>
            </p:cNvSpPr>
            <p:nvPr/>
          </p:nvSpPr>
          <p:spPr bwMode="auto">
            <a:xfrm>
              <a:off x="936582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4" name="Freeform 81"/>
            <p:cNvSpPr>
              <a:spLocks/>
            </p:cNvSpPr>
            <p:nvPr/>
          </p:nvSpPr>
          <p:spPr bwMode="auto">
            <a:xfrm>
              <a:off x="993203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5" name="Freeform 82"/>
            <p:cNvSpPr>
              <a:spLocks/>
            </p:cNvSpPr>
            <p:nvPr/>
          </p:nvSpPr>
          <p:spPr bwMode="auto">
            <a:xfrm>
              <a:off x="10495805" y="4900662"/>
              <a:ext cx="1127543" cy="978669"/>
            </a:xfrm>
            <a:custGeom>
              <a:avLst/>
              <a:gdLst>
                <a:gd name="T0" fmla="*/ 462 w 462"/>
                <a:gd name="T1" fmla="*/ 0 h 401"/>
                <a:gd name="T2" fmla="*/ 232 w 462"/>
                <a:gd name="T3" fmla="*/ 401 h 401"/>
                <a:gd name="T4" fmla="*/ 0 w 462"/>
                <a:gd name="T5" fmla="*/ 0 h 401"/>
                <a:gd name="T6" fmla="*/ 462 w 462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462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6" name="Freeform 83"/>
            <p:cNvSpPr>
              <a:spLocks/>
            </p:cNvSpPr>
            <p:nvPr/>
          </p:nvSpPr>
          <p:spPr bwMode="auto">
            <a:xfrm>
              <a:off x="1106201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7" name="Freeform 86"/>
            <p:cNvSpPr>
              <a:spLocks/>
            </p:cNvSpPr>
            <p:nvPr/>
          </p:nvSpPr>
          <p:spPr bwMode="auto">
            <a:xfrm>
              <a:off x="6539643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8" name="Freeform 87"/>
            <p:cNvSpPr>
              <a:spLocks/>
            </p:cNvSpPr>
            <p:nvPr/>
          </p:nvSpPr>
          <p:spPr bwMode="auto">
            <a:xfrm>
              <a:off x="7103415" y="5879331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9" name="Freeform 88"/>
            <p:cNvSpPr>
              <a:spLocks/>
            </p:cNvSpPr>
            <p:nvPr/>
          </p:nvSpPr>
          <p:spPr bwMode="auto">
            <a:xfrm>
              <a:off x="7669627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0" name="Freeform 89"/>
            <p:cNvSpPr>
              <a:spLocks/>
            </p:cNvSpPr>
            <p:nvPr/>
          </p:nvSpPr>
          <p:spPr bwMode="auto">
            <a:xfrm>
              <a:off x="8235839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1" name="Freeform 90"/>
            <p:cNvSpPr>
              <a:spLocks/>
            </p:cNvSpPr>
            <p:nvPr/>
          </p:nvSpPr>
          <p:spPr bwMode="auto">
            <a:xfrm>
              <a:off x="8799609" y="5879331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2" name="Freeform 91"/>
            <p:cNvSpPr>
              <a:spLocks/>
            </p:cNvSpPr>
            <p:nvPr/>
          </p:nvSpPr>
          <p:spPr bwMode="auto">
            <a:xfrm>
              <a:off x="9365821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3" name="Freeform 92"/>
            <p:cNvSpPr>
              <a:spLocks/>
            </p:cNvSpPr>
            <p:nvPr/>
          </p:nvSpPr>
          <p:spPr bwMode="auto">
            <a:xfrm>
              <a:off x="10495805" y="5879331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1543201"/>
            <a:ext cx="7772400" cy="2879785"/>
          </a:xfrm>
        </p:spPr>
        <p:txBody>
          <a:bodyPr>
            <a:noAutofit/>
          </a:bodyPr>
          <a:lstStyle/>
          <a:p>
            <a:r>
              <a:rPr lang="en-US" sz="4400" dirty="0"/>
              <a:t>PROJEK </a:t>
            </a:r>
            <a:br>
              <a:rPr lang="en-US" sz="4400" dirty="0"/>
            </a:br>
            <a:r>
              <a:rPr lang="en-US" sz="4400" dirty="0"/>
              <a:t>BRUNEI DARUSSALAM NATIONAL SINGLE WINDOW  (BDNSW)</a:t>
            </a:r>
            <a:br>
              <a:rPr lang="en-US" sz="4400" dirty="0"/>
            </a:br>
            <a:r>
              <a:rPr lang="en-US" sz="4400" dirty="0"/>
              <a:t>ENHANCEMENT 2018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667000" y="4565217"/>
            <a:ext cx="6858000" cy="83481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Kastam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Eksais</a:t>
            </a:r>
            <a:r>
              <a:rPr lang="en-US" dirty="0" smtClean="0"/>
              <a:t> </a:t>
            </a:r>
            <a:r>
              <a:rPr lang="en-US" dirty="0" err="1" smtClean="0"/>
              <a:t>Diraja</a:t>
            </a:r>
            <a:r>
              <a:rPr lang="en-US" dirty="0" smtClean="0"/>
              <a:t> (JKED)</a:t>
            </a:r>
          </a:p>
          <a:p>
            <a:r>
              <a:rPr lang="en-US" dirty="0" err="1" smtClean="0"/>
              <a:t>Kementerian</a:t>
            </a:r>
            <a:r>
              <a:rPr lang="en-US" dirty="0" smtClean="0"/>
              <a:t> </a:t>
            </a:r>
            <a:r>
              <a:rPr lang="en-US" dirty="0" err="1" smtClean="0"/>
              <a:t>Kewangan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8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calendar icon 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2" name="Group 41"/>
          <p:cNvGrpSpPr/>
          <p:nvPr/>
        </p:nvGrpSpPr>
        <p:grpSpPr>
          <a:xfrm flipH="1">
            <a:off x="6561823" y="-5740"/>
            <a:ext cx="5652489" cy="6863740"/>
            <a:chOff x="5973431" y="0"/>
            <a:chExt cx="6218569" cy="6858000"/>
          </a:xfrm>
        </p:grpSpPr>
        <p:sp>
          <p:nvSpPr>
            <p:cNvPr id="43" name="Freeform 28"/>
            <p:cNvSpPr>
              <a:spLocks/>
            </p:cNvSpPr>
            <p:nvPr/>
          </p:nvSpPr>
          <p:spPr bwMode="auto">
            <a:xfrm>
              <a:off x="5973431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6539643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7103414" y="0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7669626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8799609" y="0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9365820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34"/>
            <p:cNvSpPr>
              <a:spLocks/>
            </p:cNvSpPr>
            <p:nvPr/>
          </p:nvSpPr>
          <p:spPr bwMode="auto">
            <a:xfrm>
              <a:off x="10495804" y="0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Freeform 35"/>
            <p:cNvSpPr>
              <a:spLocks/>
            </p:cNvSpPr>
            <p:nvPr/>
          </p:nvSpPr>
          <p:spPr bwMode="auto">
            <a:xfrm>
              <a:off x="11062017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" name="Freeform 38"/>
            <p:cNvSpPr>
              <a:spLocks/>
            </p:cNvSpPr>
            <p:nvPr/>
          </p:nvSpPr>
          <p:spPr bwMode="auto">
            <a:xfrm>
              <a:off x="5973431" y="97866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Freeform 39"/>
            <p:cNvSpPr>
              <a:spLocks/>
            </p:cNvSpPr>
            <p:nvPr/>
          </p:nvSpPr>
          <p:spPr bwMode="auto">
            <a:xfrm>
              <a:off x="7103415" y="981109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5" name="Freeform 40"/>
            <p:cNvSpPr>
              <a:spLocks/>
            </p:cNvSpPr>
            <p:nvPr/>
          </p:nvSpPr>
          <p:spPr bwMode="auto">
            <a:xfrm>
              <a:off x="7669626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6" name="Freeform 41"/>
            <p:cNvSpPr>
              <a:spLocks/>
            </p:cNvSpPr>
            <p:nvPr/>
          </p:nvSpPr>
          <p:spPr bwMode="auto">
            <a:xfrm>
              <a:off x="8235839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7" name="Freeform 42"/>
            <p:cNvSpPr>
              <a:spLocks/>
            </p:cNvSpPr>
            <p:nvPr/>
          </p:nvSpPr>
          <p:spPr bwMode="auto">
            <a:xfrm>
              <a:off x="8799608" y="978669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8" name="Freeform 43"/>
            <p:cNvSpPr>
              <a:spLocks/>
            </p:cNvSpPr>
            <p:nvPr/>
          </p:nvSpPr>
          <p:spPr bwMode="auto">
            <a:xfrm>
              <a:off x="9365821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9" name="Freeform 44"/>
            <p:cNvSpPr>
              <a:spLocks/>
            </p:cNvSpPr>
            <p:nvPr/>
          </p:nvSpPr>
          <p:spPr bwMode="auto">
            <a:xfrm>
              <a:off x="9932032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" name="Freeform 45"/>
            <p:cNvSpPr>
              <a:spLocks/>
            </p:cNvSpPr>
            <p:nvPr/>
          </p:nvSpPr>
          <p:spPr bwMode="auto">
            <a:xfrm>
              <a:off x="11062017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5973431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6539643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7103414" y="1957336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8" name="Freeform 50"/>
            <p:cNvSpPr>
              <a:spLocks/>
            </p:cNvSpPr>
            <p:nvPr/>
          </p:nvSpPr>
          <p:spPr bwMode="auto">
            <a:xfrm>
              <a:off x="766962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8235839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Freeform 52"/>
            <p:cNvSpPr>
              <a:spLocks/>
            </p:cNvSpPr>
            <p:nvPr/>
          </p:nvSpPr>
          <p:spPr bwMode="auto">
            <a:xfrm>
              <a:off x="9365820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Freeform 53"/>
            <p:cNvSpPr>
              <a:spLocks/>
            </p:cNvSpPr>
            <p:nvPr/>
          </p:nvSpPr>
          <p:spPr bwMode="auto">
            <a:xfrm>
              <a:off x="9932032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Freeform 54"/>
            <p:cNvSpPr>
              <a:spLocks/>
            </p:cNvSpPr>
            <p:nvPr/>
          </p:nvSpPr>
          <p:spPr bwMode="auto">
            <a:xfrm>
              <a:off x="10495805" y="1957336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Freeform 55"/>
            <p:cNvSpPr>
              <a:spLocks/>
            </p:cNvSpPr>
            <p:nvPr/>
          </p:nvSpPr>
          <p:spPr bwMode="auto">
            <a:xfrm>
              <a:off x="1106201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Freeform 58"/>
            <p:cNvSpPr>
              <a:spLocks/>
            </p:cNvSpPr>
            <p:nvPr/>
          </p:nvSpPr>
          <p:spPr bwMode="auto">
            <a:xfrm>
              <a:off x="5973431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2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Freeform 59"/>
            <p:cNvSpPr>
              <a:spLocks/>
            </p:cNvSpPr>
            <p:nvPr/>
          </p:nvSpPr>
          <p:spPr bwMode="auto">
            <a:xfrm>
              <a:off x="653964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6" name="Freeform 60"/>
            <p:cNvSpPr>
              <a:spLocks/>
            </p:cNvSpPr>
            <p:nvPr/>
          </p:nvSpPr>
          <p:spPr bwMode="auto">
            <a:xfrm>
              <a:off x="7103415" y="2936005"/>
              <a:ext cx="1132424" cy="981109"/>
            </a:xfrm>
            <a:custGeom>
              <a:avLst/>
              <a:gdLst>
                <a:gd name="T0" fmla="*/ 464 w 464"/>
                <a:gd name="T1" fmla="*/ 0 h 402"/>
                <a:gd name="T2" fmla="*/ 232 w 464"/>
                <a:gd name="T3" fmla="*/ 402 h 402"/>
                <a:gd name="T4" fmla="*/ 0 w 464"/>
                <a:gd name="T5" fmla="*/ 0 h 402"/>
                <a:gd name="T6" fmla="*/ 464 w 464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464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Freeform 61"/>
            <p:cNvSpPr>
              <a:spLocks/>
            </p:cNvSpPr>
            <p:nvPr/>
          </p:nvSpPr>
          <p:spPr bwMode="auto">
            <a:xfrm>
              <a:off x="8235839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1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1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" name="Freeform 62"/>
            <p:cNvSpPr>
              <a:spLocks/>
            </p:cNvSpPr>
            <p:nvPr/>
          </p:nvSpPr>
          <p:spPr bwMode="auto">
            <a:xfrm>
              <a:off x="8799609" y="2936005"/>
              <a:ext cx="1132424" cy="981109"/>
            </a:xfrm>
            <a:custGeom>
              <a:avLst/>
              <a:gdLst>
                <a:gd name="T0" fmla="*/ 0 w 464"/>
                <a:gd name="T1" fmla="*/ 402 h 402"/>
                <a:gd name="T2" fmla="*/ 232 w 464"/>
                <a:gd name="T3" fmla="*/ 0 h 402"/>
                <a:gd name="T4" fmla="*/ 464 w 464"/>
                <a:gd name="T5" fmla="*/ 402 h 402"/>
                <a:gd name="T6" fmla="*/ 0 w 464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0" y="402"/>
                  </a:moveTo>
                  <a:lnTo>
                    <a:pt x="232" y="0"/>
                  </a:lnTo>
                  <a:lnTo>
                    <a:pt x="464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" name="Freeform 63"/>
            <p:cNvSpPr>
              <a:spLocks/>
            </p:cNvSpPr>
            <p:nvPr/>
          </p:nvSpPr>
          <p:spPr bwMode="auto">
            <a:xfrm>
              <a:off x="993203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0" name="Freeform 64"/>
            <p:cNvSpPr>
              <a:spLocks/>
            </p:cNvSpPr>
            <p:nvPr/>
          </p:nvSpPr>
          <p:spPr bwMode="auto">
            <a:xfrm>
              <a:off x="10495805" y="2936005"/>
              <a:ext cx="1127543" cy="981109"/>
            </a:xfrm>
            <a:custGeom>
              <a:avLst/>
              <a:gdLst>
                <a:gd name="T0" fmla="*/ 462 w 462"/>
                <a:gd name="T1" fmla="*/ 0 h 402"/>
                <a:gd name="T2" fmla="*/ 232 w 462"/>
                <a:gd name="T3" fmla="*/ 402 h 402"/>
                <a:gd name="T4" fmla="*/ 0 w 462"/>
                <a:gd name="T5" fmla="*/ 0 h 402"/>
                <a:gd name="T6" fmla="*/ 462 w 462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2">
                  <a:moveTo>
                    <a:pt x="462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1" name="Freeform 66"/>
            <p:cNvSpPr>
              <a:spLocks/>
            </p:cNvSpPr>
            <p:nvPr/>
          </p:nvSpPr>
          <p:spPr bwMode="auto">
            <a:xfrm>
              <a:off x="6539643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1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1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2" name="Freeform 67"/>
            <p:cNvSpPr>
              <a:spLocks/>
            </p:cNvSpPr>
            <p:nvPr/>
          </p:nvSpPr>
          <p:spPr bwMode="auto">
            <a:xfrm>
              <a:off x="7103415" y="3917114"/>
              <a:ext cx="1132424" cy="983550"/>
            </a:xfrm>
            <a:custGeom>
              <a:avLst/>
              <a:gdLst>
                <a:gd name="T0" fmla="*/ 0 w 464"/>
                <a:gd name="T1" fmla="*/ 403 h 403"/>
                <a:gd name="T2" fmla="*/ 232 w 464"/>
                <a:gd name="T3" fmla="*/ 0 h 403"/>
                <a:gd name="T4" fmla="*/ 464 w 464"/>
                <a:gd name="T5" fmla="*/ 403 h 403"/>
                <a:gd name="T6" fmla="*/ 0 w 464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0" y="403"/>
                  </a:moveTo>
                  <a:lnTo>
                    <a:pt x="232" y="0"/>
                  </a:lnTo>
                  <a:lnTo>
                    <a:pt x="464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3" name="Freeform 68"/>
            <p:cNvSpPr>
              <a:spLocks/>
            </p:cNvSpPr>
            <p:nvPr/>
          </p:nvSpPr>
          <p:spPr bwMode="auto">
            <a:xfrm>
              <a:off x="766962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2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4" name="Freeform 69"/>
            <p:cNvSpPr>
              <a:spLocks/>
            </p:cNvSpPr>
            <p:nvPr/>
          </p:nvSpPr>
          <p:spPr bwMode="auto">
            <a:xfrm>
              <a:off x="8235839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1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1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5" name="Freeform 70"/>
            <p:cNvSpPr>
              <a:spLocks/>
            </p:cNvSpPr>
            <p:nvPr/>
          </p:nvSpPr>
          <p:spPr bwMode="auto">
            <a:xfrm>
              <a:off x="8799609" y="3917114"/>
              <a:ext cx="1132424" cy="983550"/>
            </a:xfrm>
            <a:custGeom>
              <a:avLst/>
              <a:gdLst>
                <a:gd name="T0" fmla="*/ 464 w 464"/>
                <a:gd name="T1" fmla="*/ 0 h 403"/>
                <a:gd name="T2" fmla="*/ 232 w 464"/>
                <a:gd name="T3" fmla="*/ 403 h 403"/>
                <a:gd name="T4" fmla="*/ 0 w 464"/>
                <a:gd name="T5" fmla="*/ 0 h 403"/>
                <a:gd name="T6" fmla="*/ 464 w 464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464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6" name="Freeform 71"/>
            <p:cNvSpPr>
              <a:spLocks/>
            </p:cNvSpPr>
            <p:nvPr/>
          </p:nvSpPr>
          <p:spPr bwMode="auto">
            <a:xfrm>
              <a:off x="9365821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2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2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7" name="Freeform 72"/>
            <p:cNvSpPr>
              <a:spLocks/>
            </p:cNvSpPr>
            <p:nvPr/>
          </p:nvSpPr>
          <p:spPr bwMode="auto">
            <a:xfrm>
              <a:off x="10495805" y="3917114"/>
              <a:ext cx="1127543" cy="983550"/>
            </a:xfrm>
            <a:custGeom>
              <a:avLst/>
              <a:gdLst>
                <a:gd name="T0" fmla="*/ 0 w 462"/>
                <a:gd name="T1" fmla="*/ 403 h 403"/>
                <a:gd name="T2" fmla="*/ 232 w 462"/>
                <a:gd name="T3" fmla="*/ 0 h 403"/>
                <a:gd name="T4" fmla="*/ 462 w 462"/>
                <a:gd name="T5" fmla="*/ 403 h 403"/>
                <a:gd name="T6" fmla="*/ 0 w 462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3">
                  <a:moveTo>
                    <a:pt x="0" y="403"/>
                  </a:moveTo>
                  <a:lnTo>
                    <a:pt x="232" y="0"/>
                  </a:lnTo>
                  <a:lnTo>
                    <a:pt x="462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Freeform 73"/>
            <p:cNvSpPr>
              <a:spLocks/>
            </p:cNvSpPr>
            <p:nvPr/>
          </p:nvSpPr>
          <p:spPr bwMode="auto">
            <a:xfrm>
              <a:off x="1106201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0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0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Freeform 76"/>
            <p:cNvSpPr>
              <a:spLocks/>
            </p:cNvSpPr>
            <p:nvPr userDrawn="1"/>
          </p:nvSpPr>
          <p:spPr bwMode="auto">
            <a:xfrm>
              <a:off x="597343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653964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Freeform 78"/>
            <p:cNvSpPr>
              <a:spLocks/>
            </p:cNvSpPr>
            <p:nvPr/>
          </p:nvSpPr>
          <p:spPr bwMode="auto">
            <a:xfrm>
              <a:off x="766962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2" name="Freeform 79"/>
            <p:cNvSpPr>
              <a:spLocks/>
            </p:cNvSpPr>
            <p:nvPr/>
          </p:nvSpPr>
          <p:spPr bwMode="auto">
            <a:xfrm>
              <a:off x="8235839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Freeform 80"/>
            <p:cNvSpPr>
              <a:spLocks/>
            </p:cNvSpPr>
            <p:nvPr/>
          </p:nvSpPr>
          <p:spPr bwMode="auto">
            <a:xfrm>
              <a:off x="936582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4" name="Freeform 81"/>
            <p:cNvSpPr>
              <a:spLocks/>
            </p:cNvSpPr>
            <p:nvPr/>
          </p:nvSpPr>
          <p:spPr bwMode="auto">
            <a:xfrm>
              <a:off x="993203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5" name="Freeform 82"/>
            <p:cNvSpPr>
              <a:spLocks/>
            </p:cNvSpPr>
            <p:nvPr/>
          </p:nvSpPr>
          <p:spPr bwMode="auto">
            <a:xfrm>
              <a:off x="10495805" y="4900662"/>
              <a:ext cx="1127543" cy="978669"/>
            </a:xfrm>
            <a:custGeom>
              <a:avLst/>
              <a:gdLst>
                <a:gd name="T0" fmla="*/ 462 w 462"/>
                <a:gd name="T1" fmla="*/ 0 h 401"/>
                <a:gd name="T2" fmla="*/ 232 w 462"/>
                <a:gd name="T3" fmla="*/ 401 h 401"/>
                <a:gd name="T4" fmla="*/ 0 w 462"/>
                <a:gd name="T5" fmla="*/ 0 h 401"/>
                <a:gd name="T6" fmla="*/ 462 w 462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462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6" name="Freeform 83"/>
            <p:cNvSpPr>
              <a:spLocks/>
            </p:cNvSpPr>
            <p:nvPr/>
          </p:nvSpPr>
          <p:spPr bwMode="auto">
            <a:xfrm>
              <a:off x="1106201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7" name="Freeform 86"/>
            <p:cNvSpPr>
              <a:spLocks/>
            </p:cNvSpPr>
            <p:nvPr/>
          </p:nvSpPr>
          <p:spPr bwMode="auto">
            <a:xfrm>
              <a:off x="6539643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8" name="Freeform 87"/>
            <p:cNvSpPr>
              <a:spLocks/>
            </p:cNvSpPr>
            <p:nvPr/>
          </p:nvSpPr>
          <p:spPr bwMode="auto">
            <a:xfrm>
              <a:off x="7103415" y="5879331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9" name="Freeform 88"/>
            <p:cNvSpPr>
              <a:spLocks/>
            </p:cNvSpPr>
            <p:nvPr/>
          </p:nvSpPr>
          <p:spPr bwMode="auto">
            <a:xfrm>
              <a:off x="7669627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0" name="Freeform 89"/>
            <p:cNvSpPr>
              <a:spLocks/>
            </p:cNvSpPr>
            <p:nvPr/>
          </p:nvSpPr>
          <p:spPr bwMode="auto">
            <a:xfrm>
              <a:off x="8235839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1" name="Freeform 90"/>
            <p:cNvSpPr>
              <a:spLocks/>
            </p:cNvSpPr>
            <p:nvPr/>
          </p:nvSpPr>
          <p:spPr bwMode="auto">
            <a:xfrm>
              <a:off x="8799609" y="5879331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2" name="Freeform 91"/>
            <p:cNvSpPr>
              <a:spLocks/>
            </p:cNvSpPr>
            <p:nvPr/>
          </p:nvSpPr>
          <p:spPr bwMode="auto">
            <a:xfrm>
              <a:off x="9365821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3" name="Freeform 92"/>
            <p:cNvSpPr>
              <a:spLocks/>
            </p:cNvSpPr>
            <p:nvPr/>
          </p:nvSpPr>
          <p:spPr bwMode="auto">
            <a:xfrm>
              <a:off x="10495805" y="5879331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66" name="Content Placeholder 2"/>
          <p:cNvSpPr txBox="1">
            <a:spLocks/>
          </p:cNvSpPr>
          <p:nvPr/>
        </p:nvSpPr>
        <p:spPr>
          <a:xfrm>
            <a:off x="288115" y="1278094"/>
            <a:ext cx="11652068" cy="5090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af-ZA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Keterangan ringkas:</a:t>
            </a:r>
          </a:p>
          <a:p>
            <a:pPr marL="796925" indent="-339725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ms-BN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Sistem BDNSW telahpun dilaksanakan secara berfasa mulai tahun 2012 dan telahpun mula digunapakai </a:t>
            </a: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oleh pihak berkepentingan (</a:t>
            </a:r>
            <a:r>
              <a:rPr lang="ms-BN" sz="2000" i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stakeholders)</a:t>
            </a: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ms-BN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iaitu para pedagang, para ejen punggah edar, pegawai-pegawai JKED dan pegawai-pegawai di  agensi-agensi yang berkepentingan.</a:t>
            </a:r>
          </a:p>
          <a:p>
            <a:pPr marL="796925" indent="-339725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ms-BN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Enhancement 2018 adalah projek penambahbaikan ke atas sistem BDNSW dengan memasukkan carta aliran baru seperti berikut:</a:t>
            </a:r>
          </a:p>
          <a:p>
            <a:pPr marL="1141413" indent="-3429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Keperluan untuk membayar </a:t>
            </a:r>
            <a:r>
              <a:rPr lang="ms-BN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cukai kastam semasa penghantaran </a:t>
            </a: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deklarasi (</a:t>
            </a:r>
            <a:r>
              <a:rPr lang="ms-BN" sz="2000" i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duty payment prior to declaration submission)</a:t>
            </a:r>
            <a:endParaRPr lang="ms-BN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1413" indent="-3429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pemberian </a:t>
            </a:r>
            <a:r>
              <a:rPr lang="ms-BN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kebenaran permit secara '</a:t>
            </a:r>
            <a:r>
              <a:rPr lang="ms-BN" sz="2000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blanket</a:t>
            </a:r>
            <a:r>
              <a:rPr lang="ms-BN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'</a:t>
            </a:r>
          </a:p>
          <a:p>
            <a:pPr marL="1141413" indent="-3429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penghantaran </a:t>
            </a:r>
            <a:r>
              <a:rPr lang="ms-BN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 manifest secara </a:t>
            </a: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</a:t>
            </a:r>
          </a:p>
          <a:p>
            <a:pPr marL="1141413" indent="-3429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melaksanakan </a:t>
            </a:r>
            <a:r>
              <a:rPr lang="ms-BN" sz="2000" i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profiling </a:t>
            </a:r>
            <a:r>
              <a:rPr lang="ms-BN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secara online </a:t>
            </a:r>
            <a:r>
              <a:rPr lang="ms-BN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ms-BN" sz="2000" i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 and green channel)</a:t>
            </a:r>
            <a:endParaRPr lang="af-ZA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af-ZA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Tarikh Perlaksanaan:</a:t>
            </a:r>
          </a:p>
          <a:p>
            <a:pPr marL="800100" indent="-342900" algn="l">
              <a:buFont typeface="Arial" panose="020B0604020202020204" pitchFamily="34" charset="0"/>
              <a:buChar char="•"/>
            </a:pPr>
            <a:r>
              <a:rPr lang="af-ZA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Dilaksanakan </a:t>
            </a:r>
            <a:r>
              <a:rPr lang="af-ZA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secara </a:t>
            </a:r>
            <a:r>
              <a:rPr lang="af-ZA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berperingkat</a:t>
            </a:r>
          </a:p>
          <a:p>
            <a:pPr marL="800100" indent="-342900" algn="l">
              <a:buFont typeface="Arial" panose="020B0604020202020204" pitchFamily="34" charset="0"/>
              <a:buChar char="•"/>
            </a:pPr>
            <a:r>
              <a:rPr lang="af-ZA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Peringkat Pertama: mulai 15 </a:t>
            </a:r>
            <a:r>
              <a:rPr lang="af-ZA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 </a:t>
            </a:r>
            <a:r>
              <a:rPr lang="af-ZA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</a:t>
            </a:r>
            <a:r>
              <a:rPr lang="af-ZA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f-ZA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Peringkat Kedua: berakhir pada April 2019</a:t>
            </a:r>
          </a:p>
          <a:p>
            <a:pPr marL="800100" indent="-342900" algn="l">
              <a:buFont typeface="Arial" panose="020B0604020202020204" pitchFamily="34" charset="0"/>
              <a:buChar char="•"/>
            </a:pPr>
            <a:endParaRPr lang="af-ZA" sz="20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indent="-342900" algn="l">
              <a:buFont typeface="Arial" panose="020B0604020202020204" pitchFamily="34" charset="0"/>
              <a:buChar char="•"/>
            </a:pPr>
            <a:endParaRPr lang="af-ZA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Title 1"/>
          <p:cNvSpPr txBox="1">
            <a:spLocks/>
          </p:cNvSpPr>
          <p:nvPr/>
        </p:nvSpPr>
        <p:spPr>
          <a:xfrm>
            <a:off x="1298441" y="330920"/>
            <a:ext cx="9631416" cy="8519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s-BN" sz="2800" b="1" dirty="0">
                <a:solidFill>
                  <a:prstClr val="black"/>
                </a:solidFill>
                <a:latin typeface="Raleway"/>
              </a:rPr>
              <a:t>Brunei Darussalam National Single Window (BDNSW): </a:t>
            </a:r>
          </a:p>
          <a:p>
            <a:pPr>
              <a:lnSpc>
                <a:spcPct val="100000"/>
              </a:lnSpc>
            </a:pPr>
            <a:r>
              <a:rPr lang="ms-BN" sz="2800" b="1" dirty="0">
                <a:solidFill>
                  <a:prstClr val="black"/>
                </a:solidFill>
                <a:latin typeface="Raleway"/>
              </a:rPr>
              <a:t>Enhancement 2018</a:t>
            </a:r>
          </a:p>
        </p:txBody>
      </p:sp>
    </p:spTree>
    <p:extLst>
      <p:ext uri="{BB962C8B-B14F-4D97-AF65-F5344CB8AC3E}">
        <p14:creationId xmlns:p14="http://schemas.microsoft.com/office/powerpoint/2010/main" val="175762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calendar icon 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2" name="Group 41"/>
          <p:cNvGrpSpPr/>
          <p:nvPr/>
        </p:nvGrpSpPr>
        <p:grpSpPr>
          <a:xfrm flipH="1">
            <a:off x="6561823" y="-5740"/>
            <a:ext cx="5652489" cy="6863740"/>
            <a:chOff x="5973431" y="0"/>
            <a:chExt cx="6218569" cy="6858000"/>
          </a:xfrm>
        </p:grpSpPr>
        <p:sp>
          <p:nvSpPr>
            <p:cNvPr id="43" name="Freeform 28"/>
            <p:cNvSpPr>
              <a:spLocks/>
            </p:cNvSpPr>
            <p:nvPr/>
          </p:nvSpPr>
          <p:spPr bwMode="auto">
            <a:xfrm>
              <a:off x="5973431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6539643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7103414" y="0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7669626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8799609" y="0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9365820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34"/>
            <p:cNvSpPr>
              <a:spLocks/>
            </p:cNvSpPr>
            <p:nvPr/>
          </p:nvSpPr>
          <p:spPr bwMode="auto">
            <a:xfrm>
              <a:off x="10495804" y="0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Freeform 35"/>
            <p:cNvSpPr>
              <a:spLocks/>
            </p:cNvSpPr>
            <p:nvPr/>
          </p:nvSpPr>
          <p:spPr bwMode="auto">
            <a:xfrm>
              <a:off x="11062017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" name="Freeform 38"/>
            <p:cNvSpPr>
              <a:spLocks/>
            </p:cNvSpPr>
            <p:nvPr/>
          </p:nvSpPr>
          <p:spPr bwMode="auto">
            <a:xfrm>
              <a:off x="5973431" y="97866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Freeform 39"/>
            <p:cNvSpPr>
              <a:spLocks/>
            </p:cNvSpPr>
            <p:nvPr/>
          </p:nvSpPr>
          <p:spPr bwMode="auto">
            <a:xfrm>
              <a:off x="7103415" y="981109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5" name="Freeform 40"/>
            <p:cNvSpPr>
              <a:spLocks/>
            </p:cNvSpPr>
            <p:nvPr/>
          </p:nvSpPr>
          <p:spPr bwMode="auto">
            <a:xfrm>
              <a:off x="7669626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6" name="Freeform 41"/>
            <p:cNvSpPr>
              <a:spLocks/>
            </p:cNvSpPr>
            <p:nvPr/>
          </p:nvSpPr>
          <p:spPr bwMode="auto">
            <a:xfrm>
              <a:off x="8235839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7" name="Freeform 42"/>
            <p:cNvSpPr>
              <a:spLocks/>
            </p:cNvSpPr>
            <p:nvPr/>
          </p:nvSpPr>
          <p:spPr bwMode="auto">
            <a:xfrm>
              <a:off x="8799608" y="978669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8" name="Freeform 43"/>
            <p:cNvSpPr>
              <a:spLocks/>
            </p:cNvSpPr>
            <p:nvPr/>
          </p:nvSpPr>
          <p:spPr bwMode="auto">
            <a:xfrm>
              <a:off x="9365821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9" name="Freeform 44"/>
            <p:cNvSpPr>
              <a:spLocks/>
            </p:cNvSpPr>
            <p:nvPr/>
          </p:nvSpPr>
          <p:spPr bwMode="auto">
            <a:xfrm>
              <a:off x="9932032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" name="Freeform 45"/>
            <p:cNvSpPr>
              <a:spLocks/>
            </p:cNvSpPr>
            <p:nvPr/>
          </p:nvSpPr>
          <p:spPr bwMode="auto">
            <a:xfrm>
              <a:off x="11062017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5973431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6539643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7103414" y="1957336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8" name="Freeform 50"/>
            <p:cNvSpPr>
              <a:spLocks/>
            </p:cNvSpPr>
            <p:nvPr/>
          </p:nvSpPr>
          <p:spPr bwMode="auto">
            <a:xfrm>
              <a:off x="766962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8235839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Freeform 52"/>
            <p:cNvSpPr>
              <a:spLocks/>
            </p:cNvSpPr>
            <p:nvPr/>
          </p:nvSpPr>
          <p:spPr bwMode="auto">
            <a:xfrm>
              <a:off x="9365820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Freeform 53"/>
            <p:cNvSpPr>
              <a:spLocks/>
            </p:cNvSpPr>
            <p:nvPr/>
          </p:nvSpPr>
          <p:spPr bwMode="auto">
            <a:xfrm>
              <a:off x="9932032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Freeform 54"/>
            <p:cNvSpPr>
              <a:spLocks/>
            </p:cNvSpPr>
            <p:nvPr/>
          </p:nvSpPr>
          <p:spPr bwMode="auto">
            <a:xfrm>
              <a:off x="10495805" y="1957336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Freeform 55"/>
            <p:cNvSpPr>
              <a:spLocks/>
            </p:cNvSpPr>
            <p:nvPr/>
          </p:nvSpPr>
          <p:spPr bwMode="auto">
            <a:xfrm>
              <a:off x="1106201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Freeform 58"/>
            <p:cNvSpPr>
              <a:spLocks/>
            </p:cNvSpPr>
            <p:nvPr/>
          </p:nvSpPr>
          <p:spPr bwMode="auto">
            <a:xfrm>
              <a:off x="5973431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2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Freeform 59"/>
            <p:cNvSpPr>
              <a:spLocks/>
            </p:cNvSpPr>
            <p:nvPr/>
          </p:nvSpPr>
          <p:spPr bwMode="auto">
            <a:xfrm>
              <a:off x="653964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6" name="Freeform 60"/>
            <p:cNvSpPr>
              <a:spLocks/>
            </p:cNvSpPr>
            <p:nvPr/>
          </p:nvSpPr>
          <p:spPr bwMode="auto">
            <a:xfrm>
              <a:off x="7103415" y="2936005"/>
              <a:ext cx="1132424" cy="981109"/>
            </a:xfrm>
            <a:custGeom>
              <a:avLst/>
              <a:gdLst>
                <a:gd name="T0" fmla="*/ 464 w 464"/>
                <a:gd name="T1" fmla="*/ 0 h 402"/>
                <a:gd name="T2" fmla="*/ 232 w 464"/>
                <a:gd name="T3" fmla="*/ 402 h 402"/>
                <a:gd name="T4" fmla="*/ 0 w 464"/>
                <a:gd name="T5" fmla="*/ 0 h 402"/>
                <a:gd name="T6" fmla="*/ 464 w 464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464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Freeform 61"/>
            <p:cNvSpPr>
              <a:spLocks/>
            </p:cNvSpPr>
            <p:nvPr/>
          </p:nvSpPr>
          <p:spPr bwMode="auto">
            <a:xfrm>
              <a:off x="8235839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1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1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" name="Freeform 62"/>
            <p:cNvSpPr>
              <a:spLocks/>
            </p:cNvSpPr>
            <p:nvPr/>
          </p:nvSpPr>
          <p:spPr bwMode="auto">
            <a:xfrm>
              <a:off x="8799609" y="2936005"/>
              <a:ext cx="1132424" cy="981109"/>
            </a:xfrm>
            <a:custGeom>
              <a:avLst/>
              <a:gdLst>
                <a:gd name="T0" fmla="*/ 0 w 464"/>
                <a:gd name="T1" fmla="*/ 402 h 402"/>
                <a:gd name="T2" fmla="*/ 232 w 464"/>
                <a:gd name="T3" fmla="*/ 0 h 402"/>
                <a:gd name="T4" fmla="*/ 464 w 464"/>
                <a:gd name="T5" fmla="*/ 402 h 402"/>
                <a:gd name="T6" fmla="*/ 0 w 464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0" y="402"/>
                  </a:moveTo>
                  <a:lnTo>
                    <a:pt x="232" y="0"/>
                  </a:lnTo>
                  <a:lnTo>
                    <a:pt x="464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" name="Freeform 63"/>
            <p:cNvSpPr>
              <a:spLocks/>
            </p:cNvSpPr>
            <p:nvPr/>
          </p:nvSpPr>
          <p:spPr bwMode="auto">
            <a:xfrm>
              <a:off x="993203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0" name="Freeform 64"/>
            <p:cNvSpPr>
              <a:spLocks/>
            </p:cNvSpPr>
            <p:nvPr/>
          </p:nvSpPr>
          <p:spPr bwMode="auto">
            <a:xfrm>
              <a:off x="10495805" y="2936005"/>
              <a:ext cx="1127543" cy="981109"/>
            </a:xfrm>
            <a:custGeom>
              <a:avLst/>
              <a:gdLst>
                <a:gd name="T0" fmla="*/ 462 w 462"/>
                <a:gd name="T1" fmla="*/ 0 h 402"/>
                <a:gd name="T2" fmla="*/ 232 w 462"/>
                <a:gd name="T3" fmla="*/ 402 h 402"/>
                <a:gd name="T4" fmla="*/ 0 w 462"/>
                <a:gd name="T5" fmla="*/ 0 h 402"/>
                <a:gd name="T6" fmla="*/ 462 w 462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2">
                  <a:moveTo>
                    <a:pt x="462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1" name="Freeform 66"/>
            <p:cNvSpPr>
              <a:spLocks/>
            </p:cNvSpPr>
            <p:nvPr/>
          </p:nvSpPr>
          <p:spPr bwMode="auto">
            <a:xfrm>
              <a:off x="6539643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1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1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2" name="Freeform 67"/>
            <p:cNvSpPr>
              <a:spLocks/>
            </p:cNvSpPr>
            <p:nvPr/>
          </p:nvSpPr>
          <p:spPr bwMode="auto">
            <a:xfrm>
              <a:off x="7103415" y="3917114"/>
              <a:ext cx="1132424" cy="983550"/>
            </a:xfrm>
            <a:custGeom>
              <a:avLst/>
              <a:gdLst>
                <a:gd name="T0" fmla="*/ 0 w 464"/>
                <a:gd name="T1" fmla="*/ 403 h 403"/>
                <a:gd name="T2" fmla="*/ 232 w 464"/>
                <a:gd name="T3" fmla="*/ 0 h 403"/>
                <a:gd name="T4" fmla="*/ 464 w 464"/>
                <a:gd name="T5" fmla="*/ 403 h 403"/>
                <a:gd name="T6" fmla="*/ 0 w 464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0" y="403"/>
                  </a:moveTo>
                  <a:lnTo>
                    <a:pt x="232" y="0"/>
                  </a:lnTo>
                  <a:lnTo>
                    <a:pt x="464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3" name="Freeform 68"/>
            <p:cNvSpPr>
              <a:spLocks/>
            </p:cNvSpPr>
            <p:nvPr/>
          </p:nvSpPr>
          <p:spPr bwMode="auto">
            <a:xfrm>
              <a:off x="766962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2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4" name="Freeform 69"/>
            <p:cNvSpPr>
              <a:spLocks/>
            </p:cNvSpPr>
            <p:nvPr/>
          </p:nvSpPr>
          <p:spPr bwMode="auto">
            <a:xfrm>
              <a:off x="8235839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1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1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5" name="Freeform 70"/>
            <p:cNvSpPr>
              <a:spLocks/>
            </p:cNvSpPr>
            <p:nvPr/>
          </p:nvSpPr>
          <p:spPr bwMode="auto">
            <a:xfrm>
              <a:off x="8799609" y="3917114"/>
              <a:ext cx="1132424" cy="983550"/>
            </a:xfrm>
            <a:custGeom>
              <a:avLst/>
              <a:gdLst>
                <a:gd name="T0" fmla="*/ 464 w 464"/>
                <a:gd name="T1" fmla="*/ 0 h 403"/>
                <a:gd name="T2" fmla="*/ 232 w 464"/>
                <a:gd name="T3" fmla="*/ 403 h 403"/>
                <a:gd name="T4" fmla="*/ 0 w 464"/>
                <a:gd name="T5" fmla="*/ 0 h 403"/>
                <a:gd name="T6" fmla="*/ 464 w 464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464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6" name="Freeform 71"/>
            <p:cNvSpPr>
              <a:spLocks/>
            </p:cNvSpPr>
            <p:nvPr/>
          </p:nvSpPr>
          <p:spPr bwMode="auto">
            <a:xfrm>
              <a:off x="9365821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2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2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7" name="Freeform 72"/>
            <p:cNvSpPr>
              <a:spLocks/>
            </p:cNvSpPr>
            <p:nvPr/>
          </p:nvSpPr>
          <p:spPr bwMode="auto">
            <a:xfrm>
              <a:off x="10495805" y="3917114"/>
              <a:ext cx="1127543" cy="983550"/>
            </a:xfrm>
            <a:custGeom>
              <a:avLst/>
              <a:gdLst>
                <a:gd name="T0" fmla="*/ 0 w 462"/>
                <a:gd name="T1" fmla="*/ 403 h 403"/>
                <a:gd name="T2" fmla="*/ 232 w 462"/>
                <a:gd name="T3" fmla="*/ 0 h 403"/>
                <a:gd name="T4" fmla="*/ 462 w 462"/>
                <a:gd name="T5" fmla="*/ 403 h 403"/>
                <a:gd name="T6" fmla="*/ 0 w 462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3">
                  <a:moveTo>
                    <a:pt x="0" y="403"/>
                  </a:moveTo>
                  <a:lnTo>
                    <a:pt x="232" y="0"/>
                  </a:lnTo>
                  <a:lnTo>
                    <a:pt x="462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Freeform 73"/>
            <p:cNvSpPr>
              <a:spLocks/>
            </p:cNvSpPr>
            <p:nvPr/>
          </p:nvSpPr>
          <p:spPr bwMode="auto">
            <a:xfrm>
              <a:off x="1106201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0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0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Freeform 76"/>
            <p:cNvSpPr>
              <a:spLocks/>
            </p:cNvSpPr>
            <p:nvPr userDrawn="1"/>
          </p:nvSpPr>
          <p:spPr bwMode="auto">
            <a:xfrm>
              <a:off x="597343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653964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Freeform 78"/>
            <p:cNvSpPr>
              <a:spLocks/>
            </p:cNvSpPr>
            <p:nvPr/>
          </p:nvSpPr>
          <p:spPr bwMode="auto">
            <a:xfrm>
              <a:off x="766962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2" name="Freeform 79"/>
            <p:cNvSpPr>
              <a:spLocks/>
            </p:cNvSpPr>
            <p:nvPr/>
          </p:nvSpPr>
          <p:spPr bwMode="auto">
            <a:xfrm>
              <a:off x="8235839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Freeform 80"/>
            <p:cNvSpPr>
              <a:spLocks/>
            </p:cNvSpPr>
            <p:nvPr/>
          </p:nvSpPr>
          <p:spPr bwMode="auto">
            <a:xfrm>
              <a:off x="936582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4" name="Freeform 81"/>
            <p:cNvSpPr>
              <a:spLocks/>
            </p:cNvSpPr>
            <p:nvPr/>
          </p:nvSpPr>
          <p:spPr bwMode="auto">
            <a:xfrm>
              <a:off x="993203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5" name="Freeform 82"/>
            <p:cNvSpPr>
              <a:spLocks/>
            </p:cNvSpPr>
            <p:nvPr/>
          </p:nvSpPr>
          <p:spPr bwMode="auto">
            <a:xfrm>
              <a:off x="10495805" y="4900662"/>
              <a:ext cx="1127543" cy="978669"/>
            </a:xfrm>
            <a:custGeom>
              <a:avLst/>
              <a:gdLst>
                <a:gd name="T0" fmla="*/ 462 w 462"/>
                <a:gd name="T1" fmla="*/ 0 h 401"/>
                <a:gd name="T2" fmla="*/ 232 w 462"/>
                <a:gd name="T3" fmla="*/ 401 h 401"/>
                <a:gd name="T4" fmla="*/ 0 w 462"/>
                <a:gd name="T5" fmla="*/ 0 h 401"/>
                <a:gd name="T6" fmla="*/ 462 w 462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462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6" name="Freeform 83"/>
            <p:cNvSpPr>
              <a:spLocks/>
            </p:cNvSpPr>
            <p:nvPr/>
          </p:nvSpPr>
          <p:spPr bwMode="auto">
            <a:xfrm>
              <a:off x="1106201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7" name="Freeform 86"/>
            <p:cNvSpPr>
              <a:spLocks/>
            </p:cNvSpPr>
            <p:nvPr/>
          </p:nvSpPr>
          <p:spPr bwMode="auto">
            <a:xfrm>
              <a:off x="6539643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8" name="Freeform 87"/>
            <p:cNvSpPr>
              <a:spLocks/>
            </p:cNvSpPr>
            <p:nvPr/>
          </p:nvSpPr>
          <p:spPr bwMode="auto">
            <a:xfrm>
              <a:off x="7103415" y="5879331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9" name="Freeform 88"/>
            <p:cNvSpPr>
              <a:spLocks/>
            </p:cNvSpPr>
            <p:nvPr/>
          </p:nvSpPr>
          <p:spPr bwMode="auto">
            <a:xfrm>
              <a:off x="7669627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0" name="Freeform 89"/>
            <p:cNvSpPr>
              <a:spLocks/>
            </p:cNvSpPr>
            <p:nvPr/>
          </p:nvSpPr>
          <p:spPr bwMode="auto">
            <a:xfrm>
              <a:off x="8235839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1" name="Freeform 90"/>
            <p:cNvSpPr>
              <a:spLocks/>
            </p:cNvSpPr>
            <p:nvPr/>
          </p:nvSpPr>
          <p:spPr bwMode="auto">
            <a:xfrm>
              <a:off x="8799609" y="5879331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2" name="Freeform 91"/>
            <p:cNvSpPr>
              <a:spLocks/>
            </p:cNvSpPr>
            <p:nvPr/>
          </p:nvSpPr>
          <p:spPr bwMode="auto">
            <a:xfrm>
              <a:off x="9365821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3" name="Freeform 92"/>
            <p:cNvSpPr>
              <a:spLocks/>
            </p:cNvSpPr>
            <p:nvPr/>
          </p:nvSpPr>
          <p:spPr bwMode="auto">
            <a:xfrm>
              <a:off x="10495805" y="5879331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66" name="Content Placeholder 2"/>
          <p:cNvSpPr txBox="1">
            <a:spLocks/>
          </p:cNvSpPr>
          <p:nvPr/>
        </p:nvSpPr>
        <p:spPr>
          <a:xfrm>
            <a:off x="457199" y="1678599"/>
            <a:ext cx="11377749" cy="5456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af-ZA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Objektif:</a:t>
            </a:r>
          </a:p>
          <a:p>
            <a:pPr marL="855663" indent="-398463" algn="just" defTabSz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Mendukung hasrat negara: Titah Kebawah Duli Yang Maha Mulia Paduka Seri Baginda Sultan Dan Yang Di-Pertuan Negara Brunei </a:t>
            </a:r>
            <a:r>
              <a:rPr lang="af-ZA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Darussalam </a:t>
            </a:r>
            <a:r>
              <a:rPr lang="af-ZA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sempena Hari Perkhidmatan Awam ke-21, pada 4 Safar 1436H bersamaan 27 November 2014</a:t>
            </a:r>
            <a:r>
              <a:rPr lang="af-ZA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untuk meningkatkan kedudukan Negara Brunei Darussalam di dalam Ease of Doing Business (EODB)</a:t>
            </a:r>
            <a:endParaRPr lang="af-ZA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55663" indent="-398463" algn="just" defTabSz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Sebagai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inisiatif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pengintegrasian</a:t>
            </a:r>
            <a:r>
              <a:rPr lang="en-US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pengurusan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impot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ekspot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yang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lebih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baik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membolehkan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perlaksanaan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pengurusan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pelepasan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berasaskan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risiko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melalui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sistem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BDNSW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sebagai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platform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memberikan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maklumat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yang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telus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perkongsian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maklumat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antara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Agensi-Agensi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Kerajaan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(B2G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G2G)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sesama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pedagang</a:t>
            </a: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(B2B).</a:t>
            </a:r>
            <a:endParaRPr lang="af-ZA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AutoNum type="arabicParenR"/>
            </a:pPr>
            <a:endParaRPr lang="af-ZA" sz="2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587500" y="368239"/>
            <a:ext cx="9474661" cy="8519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s-BN" sz="2800" b="1" dirty="0">
                <a:solidFill>
                  <a:prstClr val="black"/>
                </a:solidFill>
                <a:latin typeface="Raleway"/>
              </a:rPr>
              <a:t>Brunei Darussalam National Single Window (BDNSW): </a:t>
            </a:r>
          </a:p>
          <a:p>
            <a:pPr>
              <a:lnSpc>
                <a:spcPct val="100000"/>
              </a:lnSpc>
            </a:pPr>
            <a:r>
              <a:rPr lang="ms-BN" sz="2800" b="1" dirty="0">
                <a:solidFill>
                  <a:prstClr val="black"/>
                </a:solidFill>
                <a:latin typeface="Raleway"/>
              </a:rPr>
              <a:t>Enhancement 2018</a:t>
            </a:r>
          </a:p>
        </p:txBody>
      </p:sp>
    </p:spTree>
    <p:extLst>
      <p:ext uri="{BB962C8B-B14F-4D97-AF65-F5344CB8AC3E}">
        <p14:creationId xmlns:p14="http://schemas.microsoft.com/office/powerpoint/2010/main" val="421206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calendar icon 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2" name="Group 41"/>
          <p:cNvGrpSpPr/>
          <p:nvPr/>
        </p:nvGrpSpPr>
        <p:grpSpPr>
          <a:xfrm flipH="1">
            <a:off x="6561823" y="-5740"/>
            <a:ext cx="5652489" cy="6863740"/>
            <a:chOff x="5973431" y="0"/>
            <a:chExt cx="6218569" cy="6858000"/>
          </a:xfrm>
        </p:grpSpPr>
        <p:sp>
          <p:nvSpPr>
            <p:cNvPr id="43" name="Freeform 28"/>
            <p:cNvSpPr>
              <a:spLocks/>
            </p:cNvSpPr>
            <p:nvPr/>
          </p:nvSpPr>
          <p:spPr bwMode="auto">
            <a:xfrm>
              <a:off x="5973431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6539643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7103414" y="0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7669626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8799609" y="0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9365820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34"/>
            <p:cNvSpPr>
              <a:spLocks/>
            </p:cNvSpPr>
            <p:nvPr/>
          </p:nvSpPr>
          <p:spPr bwMode="auto">
            <a:xfrm>
              <a:off x="10495804" y="0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Freeform 35"/>
            <p:cNvSpPr>
              <a:spLocks/>
            </p:cNvSpPr>
            <p:nvPr/>
          </p:nvSpPr>
          <p:spPr bwMode="auto">
            <a:xfrm>
              <a:off x="11062017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" name="Freeform 38"/>
            <p:cNvSpPr>
              <a:spLocks/>
            </p:cNvSpPr>
            <p:nvPr/>
          </p:nvSpPr>
          <p:spPr bwMode="auto">
            <a:xfrm>
              <a:off x="5973431" y="97866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Freeform 39"/>
            <p:cNvSpPr>
              <a:spLocks/>
            </p:cNvSpPr>
            <p:nvPr/>
          </p:nvSpPr>
          <p:spPr bwMode="auto">
            <a:xfrm>
              <a:off x="7103415" y="981109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5" name="Freeform 40"/>
            <p:cNvSpPr>
              <a:spLocks/>
            </p:cNvSpPr>
            <p:nvPr/>
          </p:nvSpPr>
          <p:spPr bwMode="auto">
            <a:xfrm>
              <a:off x="7669626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6" name="Freeform 41"/>
            <p:cNvSpPr>
              <a:spLocks/>
            </p:cNvSpPr>
            <p:nvPr/>
          </p:nvSpPr>
          <p:spPr bwMode="auto">
            <a:xfrm>
              <a:off x="8235839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7" name="Freeform 42"/>
            <p:cNvSpPr>
              <a:spLocks/>
            </p:cNvSpPr>
            <p:nvPr/>
          </p:nvSpPr>
          <p:spPr bwMode="auto">
            <a:xfrm>
              <a:off x="8799608" y="978669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8" name="Freeform 43"/>
            <p:cNvSpPr>
              <a:spLocks/>
            </p:cNvSpPr>
            <p:nvPr/>
          </p:nvSpPr>
          <p:spPr bwMode="auto">
            <a:xfrm>
              <a:off x="9365821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9" name="Freeform 44"/>
            <p:cNvSpPr>
              <a:spLocks/>
            </p:cNvSpPr>
            <p:nvPr/>
          </p:nvSpPr>
          <p:spPr bwMode="auto">
            <a:xfrm>
              <a:off x="9932032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" name="Freeform 45"/>
            <p:cNvSpPr>
              <a:spLocks/>
            </p:cNvSpPr>
            <p:nvPr/>
          </p:nvSpPr>
          <p:spPr bwMode="auto">
            <a:xfrm>
              <a:off x="11062017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5973431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6539643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7103414" y="1957336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8" name="Freeform 50"/>
            <p:cNvSpPr>
              <a:spLocks/>
            </p:cNvSpPr>
            <p:nvPr/>
          </p:nvSpPr>
          <p:spPr bwMode="auto">
            <a:xfrm>
              <a:off x="766962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8235839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Freeform 52"/>
            <p:cNvSpPr>
              <a:spLocks/>
            </p:cNvSpPr>
            <p:nvPr/>
          </p:nvSpPr>
          <p:spPr bwMode="auto">
            <a:xfrm>
              <a:off x="9365820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Freeform 53"/>
            <p:cNvSpPr>
              <a:spLocks/>
            </p:cNvSpPr>
            <p:nvPr/>
          </p:nvSpPr>
          <p:spPr bwMode="auto">
            <a:xfrm>
              <a:off x="9932032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Freeform 54"/>
            <p:cNvSpPr>
              <a:spLocks/>
            </p:cNvSpPr>
            <p:nvPr/>
          </p:nvSpPr>
          <p:spPr bwMode="auto">
            <a:xfrm>
              <a:off x="10495805" y="1957336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Freeform 55"/>
            <p:cNvSpPr>
              <a:spLocks/>
            </p:cNvSpPr>
            <p:nvPr/>
          </p:nvSpPr>
          <p:spPr bwMode="auto">
            <a:xfrm>
              <a:off x="1106201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Freeform 58"/>
            <p:cNvSpPr>
              <a:spLocks/>
            </p:cNvSpPr>
            <p:nvPr/>
          </p:nvSpPr>
          <p:spPr bwMode="auto">
            <a:xfrm>
              <a:off x="5973431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2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Freeform 59"/>
            <p:cNvSpPr>
              <a:spLocks/>
            </p:cNvSpPr>
            <p:nvPr/>
          </p:nvSpPr>
          <p:spPr bwMode="auto">
            <a:xfrm>
              <a:off x="653964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6" name="Freeform 60"/>
            <p:cNvSpPr>
              <a:spLocks/>
            </p:cNvSpPr>
            <p:nvPr/>
          </p:nvSpPr>
          <p:spPr bwMode="auto">
            <a:xfrm>
              <a:off x="7103415" y="2936005"/>
              <a:ext cx="1132424" cy="981109"/>
            </a:xfrm>
            <a:custGeom>
              <a:avLst/>
              <a:gdLst>
                <a:gd name="T0" fmla="*/ 464 w 464"/>
                <a:gd name="T1" fmla="*/ 0 h 402"/>
                <a:gd name="T2" fmla="*/ 232 w 464"/>
                <a:gd name="T3" fmla="*/ 402 h 402"/>
                <a:gd name="T4" fmla="*/ 0 w 464"/>
                <a:gd name="T5" fmla="*/ 0 h 402"/>
                <a:gd name="T6" fmla="*/ 464 w 464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464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Freeform 61"/>
            <p:cNvSpPr>
              <a:spLocks/>
            </p:cNvSpPr>
            <p:nvPr/>
          </p:nvSpPr>
          <p:spPr bwMode="auto">
            <a:xfrm>
              <a:off x="8235839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1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1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" name="Freeform 62"/>
            <p:cNvSpPr>
              <a:spLocks/>
            </p:cNvSpPr>
            <p:nvPr/>
          </p:nvSpPr>
          <p:spPr bwMode="auto">
            <a:xfrm>
              <a:off x="8799609" y="2936005"/>
              <a:ext cx="1132424" cy="981109"/>
            </a:xfrm>
            <a:custGeom>
              <a:avLst/>
              <a:gdLst>
                <a:gd name="T0" fmla="*/ 0 w 464"/>
                <a:gd name="T1" fmla="*/ 402 h 402"/>
                <a:gd name="T2" fmla="*/ 232 w 464"/>
                <a:gd name="T3" fmla="*/ 0 h 402"/>
                <a:gd name="T4" fmla="*/ 464 w 464"/>
                <a:gd name="T5" fmla="*/ 402 h 402"/>
                <a:gd name="T6" fmla="*/ 0 w 464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0" y="402"/>
                  </a:moveTo>
                  <a:lnTo>
                    <a:pt x="232" y="0"/>
                  </a:lnTo>
                  <a:lnTo>
                    <a:pt x="464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" name="Freeform 63"/>
            <p:cNvSpPr>
              <a:spLocks/>
            </p:cNvSpPr>
            <p:nvPr/>
          </p:nvSpPr>
          <p:spPr bwMode="auto">
            <a:xfrm>
              <a:off x="993203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0" name="Freeform 64"/>
            <p:cNvSpPr>
              <a:spLocks/>
            </p:cNvSpPr>
            <p:nvPr/>
          </p:nvSpPr>
          <p:spPr bwMode="auto">
            <a:xfrm>
              <a:off x="10495805" y="2936005"/>
              <a:ext cx="1127543" cy="981109"/>
            </a:xfrm>
            <a:custGeom>
              <a:avLst/>
              <a:gdLst>
                <a:gd name="T0" fmla="*/ 462 w 462"/>
                <a:gd name="T1" fmla="*/ 0 h 402"/>
                <a:gd name="T2" fmla="*/ 232 w 462"/>
                <a:gd name="T3" fmla="*/ 402 h 402"/>
                <a:gd name="T4" fmla="*/ 0 w 462"/>
                <a:gd name="T5" fmla="*/ 0 h 402"/>
                <a:gd name="T6" fmla="*/ 462 w 462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2">
                  <a:moveTo>
                    <a:pt x="462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1" name="Freeform 66"/>
            <p:cNvSpPr>
              <a:spLocks/>
            </p:cNvSpPr>
            <p:nvPr/>
          </p:nvSpPr>
          <p:spPr bwMode="auto">
            <a:xfrm>
              <a:off x="6539643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1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1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2" name="Freeform 67"/>
            <p:cNvSpPr>
              <a:spLocks/>
            </p:cNvSpPr>
            <p:nvPr/>
          </p:nvSpPr>
          <p:spPr bwMode="auto">
            <a:xfrm>
              <a:off x="7103415" y="3917114"/>
              <a:ext cx="1132424" cy="983550"/>
            </a:xfrm>
            <a:custGeom>
              <a:avLst/>
              <a:gdLst>
                <a:gd name="T0" fmla="*/ 0 w 464"/>
                <a:gd name="T1" fmla="*/ 403 h 403"/>
                <a:gd name="T2" fmla="*/ 232 w 464"/>
                <a:gd name="T3" fmla="*/ 0 h 403"/>
                <a:gd name="T4" fmla="*/ 464 w 464"/>
                <a:gd name="T5" fmla="*/ 403 h 403"/>
                <a:gd name="T6" fmla="*/ 0 w 464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0" y="403"/>
                  </a:moveTo>
                  <a:lnTo>
                    <a:pt x="232" y="0"/>
                  </a:lnTo>
                  <a:lnTo>
                    <a:pt x="464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3" name="Freeform 68"/>
            <p:cNvSpPr>
              <a:spLocks/>
            </p:cNvSpPr>
            <p:nvPr/>
          </p:nvSpPr>
          <p:spPr bwMode="auto">
            <a:xfrm>
              <a:off x="766962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2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4" name="Freeform 69"/>
            <p:cNvSpPr>
              <a:spLocks/>
            </p:cNvSpPr>
            <p:nvPr/>
          </p:nvSpPr>
          <p:spPr bwMode="auto">
            <a:xfrm>
              <a:off x="8235839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1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1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5" name="Freeform 70"/>
            <p:cNvSpPr>
              <a:spLocks/>
            </p:cNvSpPr>
            <p:nvPr/>
          </p:nvSpPr>
          <p:spPr bwMode="auto">
            <a:xfrm>
              <a:off x="8799609" y="3917114"/>
              <a:ext cx="1132424" cy="983550"/>
            </a:xfrm>
            <a:custGeom>
              <a:avLst/>
              <a:gdLst>
                <a:gd name="T0" fmla="*/ 464 w 464"/>
                <a:gd name="T1" fmla="*/ 0 h 403"/>
                <a:gd name="T2" fmla="*/ 232 w 464"/>
                <a:gd name="T3" fmla="*/ 403 h 403"/>
                <a:gd name="T4" fmla="*/ 0 w 464"/>
                <a:gd name="T5" fmla="*/ 0 h 403"/>
                <a:gd name="T6" fmla="*/ 464 w 464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464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6" name="Freeform 71"/>
            <p:cNvSpPr>
              <a:spLocks/>
            </p:cNvSpPr>
            <p:nvPr/>
          </p:nvSpPr>
          <p:spPr bwMode="auto">
            <a:xfrm>
              <a:off x="9365821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2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2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7" name="Freeform 72"/>
            <p:cNvSpPr>
              <a:spLocks/>
            </p:cNvSpPr>
            <p:nvPr/>
          </p:nvSpPr>
          <p:spPr bwMode="auto">
            <a:xfrm>
              <a:off x="10495805" y="3917114"/>
              <a:ext cx="1127543" cy="983550"/>
            </a:xfrm>
            <a:custGeom>
              <a:avLst/>
              <a:gdLst>
                <a:gd name="T0" fmla="*/ 0 w 462"/>
                <a:gd name="T1" fmla="*/ 403 h 403"/>
                <a:gd name="T2" fmla="*/ 232 w 462"/>
                <a:gd name="T3" fmla="*/ 0 h 403"/>
                <a:gd name="T4" fmla="*/ 462 w 462"/>
                <a:gd name="T5" fmla="*/ 403 h 403"/>
                <a:gd name="T6" fmla="*/ 0 w 462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3">
                  <a:moveTo>
                    <a:pt x="0" y="403"/>
                  </a:moveTo>
                  <a:lnTo>
                    <a:pt x="232" y="0"/>
                  </a:lnTo>
                  <a:lnTo>
                    <a:pt x="462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Freeform 73"/>
            <p:cNvSpPr>
              <a:spLocks/>
            </p:cNvSpPr>
            <p:nvPr/>
          </p:nvSpPr>
          <p:spPr bwMode="auto">
            <a:xfrm>
              <a:off x="1106201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0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0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Freeform 76"/>
            <p:cNvSpPr>
              <a:spLocks/>
            </p:cNvSpPr>
            <p:nvPr userDrawn="1"/>
          </p:nvSpPr>
          <p:spPr bwMode="auto">
            <a:xfrm>
              <a:off x="597343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653964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Freeform 78"/>
            <p:cNvSpPr>
              <a:spLocks/>
            </p:cNvSpPr>
            <p:nvPr/>
          </p:nvSpPr>
          <p:spPr bwMode="auto">
            <a:xfrm>
              <a:off x="766962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2" name="Freeform 79"/>
            <p:cNvSpPr>
              <a:spLocks/>
            </p:cNvSpPr>
            <p:nvPr/>
          </p:nvSpPr>
          <p:spPr bwMode="auto">
            <a:xfrm>
              <a:off x="8235839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Freeform 80"/>
            <p:cNvSpPr>
              <a:spLocks/>
            </p:cNvSpPr>
            <p:nvPr/>
          </p:nvSpPr>
          <p:spPr bwMode="auto">
            <a:xfrm>
              <a:off x="936582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4" name="Freeform 81"/>
            <p:cNvSpPr>
              <a:spLocks/>
            </p:cNvSpPr>
            <p:nvPr/>
          </p:nvSpPr>
          <p:spPr bwMode="auto">
            <a:xfrm>
              <a:off x="993203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5" name="Freeform 82"/>
            <p:cNvSpPr>
              <a:spLocks/>
            </p:cNvSpPr>
            <p:nvPr/>
          </p:nvSpPr>
          <p:spPr bwMode="auto">
            <a:xfrm>
              <a:off x="10495805" y="4900662"/>
              <a:ext cx="1127543" cy="978669"/>
            </a:xfrm>
            <a:custGeom>
              <a:avLst/>
              <a:gdLst>
                <a:gd name="T0" fmla="*/ 462 w 462"/>
                <a:gd name="T1" fmla="*/ 0 h 401"/>
                <a:gd name="T2" fmla="*/ 232 w 462"/>
                <a:gd name="T3" fmla="*/ 401 h 401"/>
                <a:gd name="T4" fmla="*/ 0 w 462"/>
                <a:gd name="T5" fmla="*/ 0 h 401"/>
                <a:gd name="T6" fmla="*/ 462 w 462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462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6" name="Freeform 83"/>
            <p:cNvSpPr>
              <a:spLocks/>
            </p:cNvSpPr>
            <p:nvPr/>
          </p:nvSpPr>
          <p:spPr bwMode="auto">
            <a:xfrm>
              <a:off x="1106201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7" name="Freeform 86"/>
            <p:cNvSpPr>
              <a:spLocks/>
            </p:cNvSpPr>
            <p:nvPr/>
          </p:nvSpPr>
          <p:spPr bwMode="auto">
            <a:xfrm>
              <a:off x="6539643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8" name="Freeform 87"/>
            <p:cNvSpPr>
              <a:spLocks/>
            </p:cNvSpPr>
            <p:nvPr/>
          </p:nvSpPr>
          <p:spPr bwMode="auto">
            <a:xfrm>
              <a:off x="7103415" y="5879331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9" name="Freeform 88"/>
            <p:cNvSpPr>
              <a:spLocks/>
            </p:cNvSpPr>
            <p:nvPr/>
          </p:nvSpPr>
          <p:spPr bwMode="auto">
            <a:xfrm>
              <a:off x="7669627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0" name="Freeform 89"/>
            <p:cNvSpPr>
              <a:spLocks/>
            </p:cNvSpPr>
            <p:nvPr/>
          </p:nvSpPr>
          <p:spPr bwMode="auto">
            <a:xfrm>
              <a:off x="8235839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1" name="Freeform 90"/>
            <p:cNvSpPr>
              <a:spLocks/>
            </p:cNvSpPr>
            <p:nvPr/>
          </p:nvSpPr>
          <p:spPr bwMode="auto">
            <a:xfrm>
              <a:off x="8799609" y="5879331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2" name="Freeform 91"/>
            <p:cNvSpPr>
              <a:spLocks/>
            </p:cNvSpPr>
            <p:nvPr/>
          </p:nvSpPr>
          <p:spPr bwMode="auto">
            <a:xfrm>
              <a:off x="9365821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3" name="Freeform 92"/>
            <p:cNvSpPr>
              <a:spLocks/>
            </p:cNvSpPr>
            <p:nvPr/>
          </p:nvSpPr>
          <p:spPr bwMode="auto">
            <a:xfrm>
              <a:off x="10495805" y="5879331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134377"/>
              </p:ext>
            </p:extLst>
          </p:nvPr>
        </p:nvGraphicFramePr>
        <p:xfrm>
          <a:off x="261256" y="1060645"/>
          <a:ext cx="11756572" cy="56797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23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23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8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60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751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825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99503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PERINGKAT PEMBENTUKAN </a:t>
                      </a:r>
                    </a:p>
                    <a:p>
                      <a:pPr algn="ctr"/>
                      <a:r>
                        <a:rPr lang="en-US" sz="1200" dirty="0" smtClean="0"/>
                        <a:t>DASAR</a:t>
                      </a:r>
                      <a:endParaRPr lang="en-US" sz="12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KAEDAH / TEKNIK PENDEKATAN AWAM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OBJEKTIF AKTIVITI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PIHAK BERKEPENTINGAN (STAKEHOLDERS)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FAEDAH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CABARAN DIHADAPI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47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PERANCANGAN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Sesi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Perjumpaan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berkepentingan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200" i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stakeholders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Sesi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Konsultasi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Technical Assistance </a:t>
                      </a:r>
                      <a:r>
                        <a:rPr lang="en-US" sz="1200" i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melalui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bengkel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World Bank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endParaRPr lang="en-US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Mesyuarat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bersama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taklimat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kepada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Agensi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Kerajaan</a:t>
                      </a: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Membincangkan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keadaan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masa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kini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meneliti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keperluan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untuk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membuat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sebarang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pembaharuan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penambahbaikan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secara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berterusan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Sekretariat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EODB JPM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PENGGERAK JPM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EODB </a:t>
                      </a:r>
                      <a:r>
                        <a:rPr lang="en-US" sz="1200" i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Steering Committee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Agensi-Agensi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Mengawal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Kemasukkan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Barang-Barang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khususnya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MPRT)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Berkuasa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Maritim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Pelabuhan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Brunei Darussalam (MPA)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Pengendali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Pelabuhan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200" i="1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Muara</a:t>
                      </a:r>
                      <a:r>
                        <a:rPr lang="en-US" sz="1200" i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Ports Company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(MPC))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Ejen-Ejen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Punggah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Edar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200" i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Forwarding Agents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Ejen-Ejen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Perkapalan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200" i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Shipping</a:t>
                      </a:r>
                      <a:r>
                        <a:rPr lang="en-US" sz="1200" i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Agents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Jabatan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Perbendaharaan</a:t>
                      </a: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Bank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Dunia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200" i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World Bank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EODB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Mengenal-pasti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permasalahan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yang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dihadapi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oleh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orang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ramai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khususnya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para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pedagang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Melaksanakan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erancangan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lebih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teratur</a:t>
                      </a: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Memudahkan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proses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bagi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mendapatkan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persetujuan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(endorsement)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serta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sokongan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daripada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atasan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Tidak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semua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agensi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yang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terlibat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dapat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menghadirkan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diri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semasa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perbincangan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Sebilangan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agensi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tidak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mahu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mengubah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proses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kerja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Kesediaan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Punggahedar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dalam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mengunapakai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perkhidmatan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online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seperti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internet banking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kad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kredit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/debit</a:t>
                      </a:r>
                      <a:endParaRPr lang="en-US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4" name="Title 1"/>
          <p:cNvSpPr txBox="1">
            <a:spLocks/>
          </p:cNvSpPr>
          <p:nvPr/>
        </p:nvSpPr>
        <p:spPr>
          <a:xfrm>
            <a:off x="1776789" y="136991"/>
            <a:ext cx="8746832" cy="8174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s-BN" sz="2400" b="1" dirty="0">
                <a:solidFill>
                  <a:prstClr val="black"/>
                </a:solidFill>
                <a:latin typeface="Raleway"/>
              </a:rPr>
              <a:t>Brunei Darussalam National Single Window (BDNSW): </a:t>
            </a:r>
          </a:p>
          <a:p>
            <a:pPr>
              <a:lnSpc>
                <a:spcPct val="100000"/>
              </a:lnSpc>
            </a:pPr>
            <a:r>
              <a:rPr lang="ms-BN" sz="2400" b="1" dirty="0">
                <a:solidFill>
                  <a:prstClr val="black"/>
                </a:solidFill>
                <a:latin typeface="Raleway"/>
              </a:rPr>
              <a:t>Enhancement 2018</a:t>
            </a:r>
          </a:p>
        </p:txBody>
      </p:sp>
    </p:spTree>
    <p:extLst>
      <p:ext uri="{BB962C8B-B14F-4D97-AF65-F5344CB8AC3E}">
        <p14:creationId xmlns:p14="http://schemas.microsoft.com/office/powerpoint/2010/main" val="274055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calendar icon 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2" name="Group 41"/>
          <p:cNvGrpSpPr/>
          <p:nvPr/>
        </p:nvGrpSpPr>
        <p:grpSpPr>
          <a:xfrm flipH="1">
            <a:off x="6561823" y="-5740"/>
            <a:ext cx="5652489" cy="6863740"/>
            <a:chOff x="5973431" y="0"/>
            <a:chExt cx="6218569" cy="6858000"/>
          </a:xfrm>
        </p:grpSpPr>
        <p:sp>
          <p:nvSpPr>
            <p:cNvPr id="43" name="Freeform 28"/>
            <p:cNvSpPr>
              <a:spLocks/>
            </p:cNvSpPr>
            <p:nvPr/>
          </p:nvSpPr>
          <p:spPr bwMode="auto">
            <a:xfrm>
              <a:off x="5973431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6539643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7103414" y="0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7669626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8799609" y="0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9365820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34"/>
            <p:cNvSpPr>
              <a:spLocks/>
            </p:cNvSpPr>
            <p:nvPr/>
          </p:nvSpPr>
          <p:spPr bwMode="auto">
            <a:xfrm>
              <a:off x="10495804" y="0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Freeform 35"/>
            <p:cNvSpPr>
              <a:spLocks/>
            </p:cNvSpPr>
            <p:nvPr/>
          </p:nvSpPr>
          <p:spPr bwMode="auto">
            <a:xfrm>
              <a:off x="11062017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" name="Freeform 38"/>
            <p:cNvSpPr>
              <a:spLocks/>
            </p:cNvSpPr>
            <p:nvPr/>
          </p:nvSpPr>
          <p:spPr bwMode="auto">
            <a:xfrm>
              <a:off x="5973431" y="97866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Freeform 39"/>
            <p:cNvSpPr>
              <a:spLocks/>
            </p:cNvSpPr>
            <p:nvPr/>
          </p:nvSpPr>
          <p:spPr bwMode="auto">
            <a:xfrm>
              <a:off x="7103415" y="981109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5" name="Freeform 40"/>
            <p:cNvSpPr>
              <a:spLocks/>
            </p:cNvSpPr>
            <p:nvPr/>
          </p:nvSpPr>
          <p:spPr bwMode="auto">
            <a:xfrm>
              <a:off x="7669626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6" name="Freeform 41"/>
            <p:cNvSpPr>
              <a:spLocks/>
            </p:cNvSpPr>
            <p:nvPr/>
          </p:nvSpPr>
          <p:spPr bwMode="auto">
            <a:xfrm>
              <a:off x="8235839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7" name="Freeform 42"/>
            <p:cNvSpPr>
              <a:spLocks/>
            </p:cNvSpPr>
            <p:nvPr/>
          </p:nvSpPr>
          <p:spPr bwMode="auto">
            <a:xfrm>
              <a:off x="8799608" y="978669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8" name="Freeform 43"/>
            <p:cNvSpPr>
              <a:spLocks/>
            </p:cNvSpPr>
            <p:nvPr/>
          </p:nvSpPr>
          <p:spPr bwMode="auto">
            <a:xfrm>
              <a:off x="9365821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9" name="Freeform 44"/>
            <p:cNvSpPr>
              <a:spLocks/>
            </p:cNvSpPr>
            <p:nvPr/>
          </p:nvSpPr>
          <p:spPr bwMode="auto">
            <a:xfrm>
              <a:off x="9932032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" name="Freeform 45"/>
            <p:cNvSpPr>
              <a:spLocks/>
            </p:cNvSpPr>
            <p:nvPr/>
          </p:nvSpPr>
          <p:spPr bwMode="auto">
            <a:xfrm>
              <a:off x="11062017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5973431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6539643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7103414" y="1957336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8" name="Freeform 50"/>
            <p:cNvSpPr>
              <a:spLocks/>
            </p:cNvSpPr>
            <p:nvPr/>
          </p:nvSpPr>
          <p:spPr bwMode="auto">
            <a:xfrm>
              <a:off x="766962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8235839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Freeform 52"/>
            <p:cNvSpPr>
              <a:spLocks/>
            </p:cNvSpPr>
            <p:nvPr/>
          </p:nvSpPr>
          <p:spPr bwMode="auto">
            <a:xfrm>
              <a:off x="9365820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Freeform 53"/>
            <p:cNvSpPr>
              <a:spLocks/>
            </p:cNvSpPr>
            <p:nvPr/>
          </p:nvSpPr>
          <p:spPr bwMode="auto">
            <a:xfrm>
              <a:off x="9932032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Freeform 54"/>
            <p:cNvSpPr>
              <a:spLocks/>
            </p:cNvSpPr>
            <p:nvPr/>
          </p:nvSpPr>
          <p:spPr bwMode="auto">
            <a:xfrm>
              <a:off x="10495805" y="1957336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Freeform 55"/>
            <p:cNvSpPr>
              <a:spLocks/>
            </p:cNvSpPr>
            <p:nvPr/>
          </p:nvSpPr>
          <p:spPr bwMode="auto">
            <a:xfrm>
              <a:off x="1106201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Freeform 58"/>
            <p:cNvSpPr>
              <a:spLocks/>
            </p:cNvSpPr>
            <p:nvPr/>
          </p:nvSpPr>
          <p:spPr bwMode="auto">
            <a:xfrm>
              <a:off x="5973431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2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Freeform 59"/>
            <p:cNvSpPr>
              <a:spLocks/>
            </p:cNvSpPr>
            <p:nvPr/>
          </p:nvSpPr>
          <p:spPr bwMode="auto">
            <a:xfrm>
              <a:off x="653964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6" name="Freeform 60"/>
            <p:cNvSpPr>
              <a:spLocks/>
            </p:cNvSpPr>
            <p:nvPr/>
          </p:nvSpPr>
          <p:spPr bwMode="auto">
            <a:xfrm>
              <a:off x="7103415" y="2936005"/>
              <a:ext cx="1132424" cy="981109"/>
            </a:xfrm>
            <a:custGeom>
              <a:avLst/>
              <a:gdLst>
                <a:gd name="T0" fmla="*/ 464 w 464"/>
                <a:gd name="T1" fmla="*/ 0 h 402"/>
                <a:gd name="T2" fmla="*/ 232 w 464"/>
                <a:gd name="T3" fmla="*/ 402 h 402"/>
                <a:gd name="T4" fmla="*/ 0 w 464"/>
                <a:gd name="T5" fmla="*/ 0 h 402"/>
                <a:gd name="T6" fmla="*/ 464 w 464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464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Freeform 61"/>
            <p:cNvSpPr>
              <a:spLocks/>
            </p:cNvSpPr>
            <p:nvPr/>
          </p:nvSpPr>
          <p:spPr bwMode="auto">
            <a:xfrm>
              <a:off x="8235839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1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1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" name="Freeform 62"/>
            <p:cNvSpPr>
              <a:spLocks/>
            </p:cNvSpPr>
            <p:nvPr/>
          </p:nvSpPr>
          <p:spPr bwMode="auto">
            <a:xfrm>
              <a:off x="8799609" y="2936005"/>
              <a:ext cx="1132424" cy="981109"/>
            </a:xfrm>
            <a:custGeom>
              <a:avLst/>
              <a:gdLst>
                <a:gd name="T0" fmla="*/ 0 w 464"/>
                <a:gd name="T1" fmla="*/ 402 h 402"/>
                <a:gd name="T2" fmla="*/ 232 w 464"/>
                <a:gd name="T3" fmla="*/ 0 h 402"/>
                <a:gd name="T4" fmla="*/ 464 w 464"/>
                <a:gd name="T5" fmla="*/ 402 h 402"/>
                <a:gd name="T6" fmla="*/ 0 w 464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0" y="402"/>
                  </a:moveTo>
                  <a:lnTo>
                    <a:pt x="232" y="0"/>
                  </a:lnTo>
                  <a:lnTo>
                    <a:pt x="464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" name="Freeform 63"/>
            <p:cNvSpPr>
              <a:spLocks/>
            </p:cNvSpPr>
            <p:nvPr/>
          </p:nvSpPr>
          <p:spPr bwMode="auto">
            <a:xfrm>
              <a:off x="993203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0" name="Freeform 64"/>
            <p:cNvSpPr>
              <a:spLocks/>
            </p:cNvSpPr>
            <p:nvPr/>
          </p:nvSpPr>
          <p:spPr bwMode="auto">
            <a:xfrm>
              <a:off x="10495805" y="2936005"/>
              <a:ext cx="1127543" cy="981109"/>
            </a:xfrm>
            <a:custGeom>
              <a:avLst/>
              <a:gdLst>
                <a:gd name="T0" fmla="*/ 462 w 462"/>
                <a:gd name="T1" fmla="*/ 0 h 402"/>
                <a:gd name="T2" fmla="*/ 232 w 462"/>
                <a:gd name="T3" fmla="*/ 402 h 402"/>
                <a:gd name="T4" fmla="*/ 0 w 462"/>
                <a:gd name="T5" fmla="*/ 0 h 402"/>
                <a:gd name="T6" fmla="*/ 462 w 462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2">
                  <a:moveTo>
                    <a:pt x="462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1" name="Freeform 66"/>
            <p:cNvSpPr>
              <a:spLocks/>
            </p:cNvSpPr>
            <p:nvPr/>
          </p:nvSpPr>
          <p:spPr bwMode="auto">
            <a:xfrm>
              <a:off x="6539643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1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1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2" name="Freeform 67"/>
            <p:cNvSpPr>
              <a:spLocks/>
            </p:cNvSpPr>
            <p:nvPr/>
          </p:nvSpPr>
          <p:spPr bwMode="auto">
            <a:xfrm>
              <a:off x="7103415" y="3917114"/>
              <a:ext cx="1132424" cy="983550"/>
            </a:xfrm>
            <a:custGeom>
              <a:avLst/>
              <a:gdLst>
                <a:gd name="T0" fmla="*/ 0 w 464"/>
                <a:gd name="T1" fmla="*/ 403 h 403"/>
                <a:gd name="T2" fmla="*/ 232 w 464"/>
                <a:gd name="T3" fmla="*/ 0 h 403"/>
                <a:gd name="T4" fmla="*/ 464 w 464"/>
                <a:gd name="T5" fmla="*/ 403 h 403"/>
                <a:gd name="T6" fmla="*/ 0 w 464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0" y="403"/>
                  </a:moveTo>
                  <a:lnTo>
                    <a:pt x="232" y="0"/>
                  </a:lnTo>
                  <a:lnTo>
                    <a:pt x="464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3" name="Freeform 68"/>
            <p:cNvSpPr>
              <a:spLocks/>
            </p:cNvSpPr>
            <p:nvPr/>
          </p:nvSpPr>
          <p:spPr bwMode="auto">
            <a:xfrm>
              <a:off x="766962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2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4" name="Freeform 69"/>
            <p:cNvSpPr>
              <a:spLocks/>
            </p:cNvSpPr>
            <p:nvPr/>
          </p:nvSpPr>
          <p:spPr bwMode="auto">
            <a:xfrm>
              <a:off x="8235839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1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1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5" name="Freeform 70"/>
            <p:cNvSpPr>
              <a:spLocks/>
            </p:cNvSpPr>
            <p:nvPr/>
          </p:nvSpPr>
          <p:spPr bwMode="auto">
            <a:xfrm>
              <a:off x="8799609" y="3917114"/>
              <a:ext cx="1132424" cy="983550"/>
            </a:xfrm>
            <a:custGeom>
              <a:avLst/>
              <a:gdLst>
                <a:gd name="T0" fmla="*/ 464 w 464"/>
                <a:gd name="T1" fmla="*/ 0 h 403"/>
                <a:gd name="T2" fmla="*/ 232 w 464"/>
                <a:gd name="T3" fmla="*/ 403 h 403"/>
                <a:gd name="T4" fmla="*/ 0 w 464"/>
                <a:gd name="T5" fmla="*/ 0 h 403"/>
                <a:gd name="T6" fmla="*/ 464 w 464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464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6" name="Freeform 71"/>
            <p:cNvSpPr>
              <a:spLocks/>
            </p:cNvSpPr>
            <p:nvPr/>
          </p:nvSpPr>
          <p:spPr bwMode="auto">
            <a:xfrm>
              <a:off x="9365821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2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2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7" name="Freeform 72"/>
            <p:cNvSpPr>
              <a:spLocks/>
            </p:cNvSpPr>
            <p:nvPr/>
          </p:nvSpPr>
          <p:spPr bwMode="auto">
            <a:xfrm>
              <a:off x="10495805" y="3917114"/>
              <a:ext cx="1127543" cy="983550"/>
            </a:xfrm>
            <a:custGeom>
              <a:avLst/>
              <a:gdLst>
                <a:gd name="T0" fmla="*/ 0 w 462"/>
                <a:gd name="T1" fmla="*/ 403 h 403"/>
                <a:gd name="T2" fmla="*/ 232 w 462"/>
                <a:gd name="T3" fmla="*/ 0 h 403"/>
                <a:gd name="T4" fmla="*/ 462 w 462"/>
                <a:gd name="T5" fmla="*/ 403 h 403"/>
                <a:gd name="T6" fmla="*/ 0 w 462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3">
                  <a:moveTo>
                    <a:pt x="0" y="403"/>
                  </a:moveTo>
                  <a:lnTo>
                    <a:pt x="232" y="0"/>
                  </a:lnTo>
                  <a:lnTo>
                    <a:pt x="462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Freeform 73"/>
            <p:cNvSpPr>
              <a:spLocks/>
            </p:cNvSpPr>
            <p:nvPr/>
          </p:nvSpPr>
          <p:spPr bwMode="auto">
            <a:xfrm>
              <a:off x="1106201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0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0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Freeform 76"/>
            <p:cNvSpPr>
              <a:spLocks/>
            </p:cNvSpPr>
            <p:nvPr userDrawn="1"/>
          </p:nvSpPr>
          <p:spPr bwMode="auto">
            <a:xfrm>
              <a:off x="597343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653964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Freeform 78"/>
            <p:cNvSpPr>
              <a:spLocks/>
            </p:cNvSpPr>
            <p:nvPr/>
          </p:nvSpPr>
          <p:spPr bwMode="auto">
            <a:xfrm>
              <a:off x="766962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2" name="Freeform 79"/>
            <p:cNvSpPr>
              <a:spLocks/>
            </p:cNvSpPr>
            <p:nvPr/>
          </p:nvSpPr>
          <p:spPr bwMode="auto">
            <a:xfrm>
              <a:off x="8235839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Freeform 80"/>
            <p:cNvSpPr>
              <a:spLocks/>
            </p:cNvSpPr>
            <p:nvPr/>
          </p:nvSpPr>
          <p:spPr bwMode="auto">
            <a:xfrm>
              <a:off x="936582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4" name="Freeform 81"/>
            <p:cNvSpPr>
              <a:spLocks/>
            </p:cNvSpPr>
            <p:nvPr/>
          </p:nvSpPr>
          <p:spPr bwMode="auto">
            <a:xfrm>
              <a:off x="993203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5" name="Freeform 82"/>
            <p:cNvSpPr>
              <a:spLocks/>
            </p:cNvSpPr>
            <p:nvPr/>
          </p:nvSpPr>
          <p:spPr bwMode="auto">
            <a:xfrm>
              <a:off x="10495805" y="4900662"/>
              <a:ext cx="1127543" cy="978669"/>
            </a:xfrm>
            <a:custGeom>
              <a:avLst/>
              <a:gdLst>
                <a:gd name="T0" fmla="*/ 462 w 462"/>
                <a:gd name="T1" fmla="*/ 0 h 401"/>
                <a:gd name="T2" fmla="*/ 232 w 462"/>
                <a:gd name="T3" fmla="*/ 401 h 401"/>
                <a:gd name="T4" fmla="*/ 0 w 462"/>
                <a:gd name="T5" fmla="*/ 0 h 401"/>
                <a:gd name="T6" fmla="*/ 462 w 462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462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6" name="Freeform 83"/>
            <p:cNvSpPr>
              <a:spLocks/>
            </p:cNvSpPr>
            <p:nvPr/>
          </p:nvSpPr>
          <p:spPr bwMode="auto">
            <a:xfrm>
              <a:off x="1106201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7" name="Freeform 86"/>
            <p:cNvSpPr>
              <a:spLocks/>
            </p:cNvSpPr>
            <p:nvPr/>
          </p:nvSpPr>
          <p:spPr bwMode="auto">
            <a:xfrm>
              <a:off x="6539643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8" name="Freeform 87"/>
            <p:cNvSpPr>
              <a:spLocks/>
            </p:cNvSpPr>
            <p:nvPr/>
          </p:nvSpPr>
          <p:spPr bwMode="auto">
            <a:xfrm>
              <a:off x="7103415" y="5879331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9" name="Freeform 88"/>
            <p:cNvSpPr>
              <a:spLocks/>
            </p:cNvSpPr>
            <p:nvPr/>
          </p:nvSpPr>
          <p:spPr bwMode="auto">
            <a:xfrm>
              <a:off x="7669627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0" name="Freeform 89"/>
            <p:cNvSpPr>
              <a:spLocks/>
            </p:cNvSpPr>
            <p:nvPr/>
          </p:nvSpPr>
          <p:spPr bwMode="auto">
            <a:xfrm>
              <a:off x="8235839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1" name="Freeform 90"/>
            <p:cNvSpPr>
              <a:spLocks/>
            </p:cNvSpPr>
            <p:nvPr/>
          </p:nvSpPr>
          <p:spPr bwMode="auto">
            <a:xfrm>
              <a:off x="8799609" y="5879331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2" name="Freeform 91"/>
            <p:cNvSpPr>
              <a:spLocks/>
            </p:cNvSpPr>
            <p:nvPr/>
          </p:nvSpPr>
          <p:spPr bwMode="auto">
            <a:xfrm>
              <a:off x="9365821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3" name="Freeform 92"/>
            <p:cNvSpPr>
              <a:spLocks/>
            </p:cNvSpPr>
            <p:nvPr/>
          </p:nvSpPr>
          <p:spPr bwMode="auto">
            <a:xfrm>
              <a:off x="10495805" y="5879331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046184"/>
              </p:ext>
            </p:extLst>
          </p:nvPr>
        </p:nvGraphicFramePr>
        <p:xfrm>
          <a:off x="117567" y="954404"/>
          <a:ext cx="11861073" cy="55752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9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58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57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229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176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794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510395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PERINGKAT PEMBENTUKAN </a:t>
                      </a:r>
                    </a:p>
                    <a:p>
                      <a:pPr algn="ctr"/>
                      <a:r>
                        <a:rPr lang="en-US" sz="1200" i="0" dirty="0" smtClean="0"/>
                        <a:t>DASAR</a:t>
                      </a:r>
                      <a:endParaRPr lang="en-US" sz="1200" i="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KAEDAH / TEKNIK PENDEKATAN AWAM</a:t>
                      </a:r>
                      <a:endParaRPr lang="en-US" sz="1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OBJEKTIF AKTIVITI</a:t>
                      </a:r>
                      <a:endParaRPr lang="en-US" sz="1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PIHAK BERKEPENTINGAN (STAKEHOLDERS)</a:t>
                      </a:r>
                      <a:endParaRPr lang="en-US" sz="1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FAEDAH</a:t>
                      </a:r>
                      <a:endParaRPr lang="en-US" sz="1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CABARAN DIHADAPI</a:t>
                      </a:r>
                      <a:endParaRPr lang="en-US" sz="12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dirty="0" smtClean="0"/>
                        <a:t>PERLAKSANAAN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Pemberigaan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kepada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pegawai-pegawai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JKED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bertugas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pos-pos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kawalan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berkepentingan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seluruh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daerah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endParaRPr lang="en-US" sz="1200" i="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Jerayawara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EODB KKW di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seluruh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daerah</a:t>
                      </a:r>
                      <a:endParaRPr lang="en-US" sz="1200" i="0" kern="1200" baseline="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200" i="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Latihan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secara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jemputan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walk-in</a:t>
                      </a: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0" kern="1200" baseline="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Notis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Makluman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bil:RCED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/NOT/1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bertarikh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14 Mac 2018)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200" i="0" kern="1200" baseline="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Slaid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pembentangan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disiarkan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dalam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laman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sesawang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www.bdnsw.gov.bn </a:t>
                      </a:r>
                      <a:r>
                        <a:rPr lang="en-US" sz="1200" i="0" kern="1200" baseline="0" dirty="0" err="1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/>
                        </a:rPr>
                        <a:t>www.tradingacrossborders.gov.bn</a:t>
                      </a:r>
                      <a:endParaRPr lang="en-US" sz="1200" i="0" kern="1200" baseline="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Memberigakan</a:t>
                      </a:r>
                      <a:r>
                        <a:rPr lang="en-US" sz="120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mengenai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penambahbaikan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yang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telah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dilaksanakan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dalam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BDNSW.</a:t>
                      </a:r>
                      <a:endParaRPr lang="en-US" sz="12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Pegawai-Pegawai</a:t>
                      </a:r>
                      <a:r>
                        <a:rPr lang="en-US" sz="120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JKED</a:t>
                      </a:r>
                      <a:endParaRPr lang="en-US" sz="1200" i="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Agensi-agensi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Kerajaan</a:t>
                      </a:r>
                      <a:endParaRPr lang="en-US" sz="1200" i="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Para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Pedagang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Ejen-Ejen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Punggah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Edar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Perkapalan</a:t>
                      </a:r>
                      <a:endParaRPr lang="en-US" sz="1200" i="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Orang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ramai</a:t>
                      </a:r>
                      <a:endParaRPr lang="en-US" sz="12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Meningkatkan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kefahaman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mengenai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prosedur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impot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ekspot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NBD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i="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Meningkatkan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kefahaman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mengenai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penambahbaikan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BDNSW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i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US" sz="12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Penambahbaikan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belum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dapat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diterima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sepenuhnya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oleh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sebilangan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pedagang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(third party issue)</a:t>
                      </a:r>
                    </a:p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Memantau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memastikan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sistem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BDNSW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sentiasa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stabil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berfungsi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baik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4" name="Title 1"/>
          <p:cNvSpPr txBox="1">
            <a:spLocks/>
          </p:cNvSpPr>
          <p:nvPr/>
        </p:nvSpPr>
        <p:spPr>
          <a:xfrm>
            <a:off x="1776789" y="136991"/>
            <a:ext cx="8746832" cy="8174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s-BN" sz="2400" b="1" dirty="0">
                <a:solidFill>
                  <a:prstClr val="black"/>
                </a:solidFill>
                <a:latin typeface="Raleway"/>
              </a:rPr>
              <a:t>Brunei Darussalam National Single Window (BDNSW): </a:t>
            </a:r>
          </a:p>
          <a:p>
            <a:pPr>
              <a:lnSpc>
                <a:spcPct val="100000"/>
              </a:lnSpc>
            </a:pPr>
            <a:r>
              <a:rPr lang="ms-BN" sz="2400" b="1" dirty="0">
                <a:solidFill>
                  <a:prstClr val="black"/>
                </a:solidFill>
                <a:latin typeface="Raleway"/>
              </a:rPr>
              <a:t>Enhancement 2018</a:t>
            </a:r>
          </a:p>
        </p:txBody>
      </p:sp>
    </p:spTree>
    <p:extLst>
      <p:ext uri="{BB962C8B-B14F-4D97-AF65-F5344CB8AC3E}">
        <p14:creationId xmlns:p14="http://schemas.microsoft.com/office/powerpoint/2010/main" val="133778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calendar icon 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2" name="Group 41"/>
          <p:cNvGrpSpPr/>
          <p:nvPr/>
        </p:nvGrpSpPr>
        <p:grpSpPr>
          <a:xfrm flipH="1">
            <a:off x="6561823" y="-5740"/>
            <a:ext cx="5652489" cy="6863740"/>
            <a:chOff x="5973431" y="0"/>
            <a:chExt cx="6218569" cy="6858000"/>
          </a:xfrm>
        </p:grpSpPr>
        <p:sp>
          <p:nvSpPr>
            <p:cNvPr id="43" name="Freeform 28"/>
            <p:cNvSpPr>
              <a:spLocks/>
            </p:cNvSpPr>
            <p:nvPr/>
          </p:nvSpPr>
          <p:spPr bwMode="auto">
            <a:xfrm>
              <a:off x="5973431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6539643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7103414" y="0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7669626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8799609" y="0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9365820" y="0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34"/>
            <p:cNvSpPr>
              <a:spLocks/>
            </p:cNvSpPr>
            <p:nvPr/>
          </p:nvSpPr>
          <p:spPr bwMode="auto">
            <a:xfrm>
              <a:off x="10495804" y="0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Freeform 35"/>
            <p:cNvSpPr>
              <a:spLocks/>
            </p:cNvSpPr>
            <p:nvPr/>
          </p:nvSpPr>
          <p:spPr bwMode="auto">
            <a:xfrm>
              <a:off x="11062017" y="0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" name="Freeform 38"/>
            <p:cNvSpPr>
              <a:spLocks/>
            </p:cNvSpPr>
            <p:nvPr/>
          </p:nvSpPr>
          <p:spPr bwMode="auto">
            <a:xfrm>
              <a:off x="5973431" y="97866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Freeform 39"/>
            <p:cNvSpPr>
              <a:spLocks/>
            </p:cNvSpPr>
            <p:nvPr/>
          </p:nvSpPr>
          <p:spPr bwMode="auto">
            <a:xfrm>
              <a:off x="7103415" y="981109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5" name="Freeform 40"/>
            <p:cNvSpPr>
              <a:spLocks/>
            </p:cNvSpPr>
            <p:nvPr/>
          </p:nvSpPr>
          <p:spPr bwMode="auto">
            <a:xfrm>
              <a:off x="7669626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6" name="Freeform 41"/>
            <p:cNvSpPr>
              <a:spLocks/>
            </p:cNvSpPr>
            <p:nvPr/>
          </p:nvSpPr>
          <p:spPr bwMode="auto">
            <a:xfrm>
              <a:off x="8235839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7" name="Freeform 42"/>
            <p:cNvSpPr>
              <a:spLocks/>
            </p:cNvSpPr>
            <p:nvPr/>
          </p:nvSpPr>
          <p:spPr bwMode="auto">
            <a:xfrm>
              <a:off x="8799608" y="978669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8" name="Freeform 43"/>
            <p:cNvSpPr>
              <a:spLocks/>
            </p:cNvSpPr>
            <p:nvPr/>
          </p:nvSpPr>
          <p:spPr bwMode="auto">
            <a:xfrm>
              <a:off x="9365821" y="981109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9" name="Freeform 44"/>
            <p:cNvSpPr>
              <a:spLocks/>
            </p:cNvSpPr>
            <p:nvPr/>
          </p:nvSpPr>
          <p:spPr bwMode="auto">
            <a:xfrm>
              <a:off x="9932032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" name="Freeform 45"/>
            <p:cNvSpPr>
              <a:spLocks/>
            </p:cNvSpPr>
            <p:nvPr/>
          </p:nvSpPr>
          <p:spPr bwMode="auto">
            <a:xfrm>
              <a:off x="11062017" y="978669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5973431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6539643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7103414" y="1957336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8" name="Freeform 50"/>
            <p:cNvSpPr>
              <a:spLocks/>
            </p:cNvSpPr>
            <p:nvPr/>
          </p:nvSpPr>
          <p:spPr bwMode="auto">
            <a:xfrm>
              <a:off x="766962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8235839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Freeform 52"/>
            <p:cNvSpPr>
              <a:spLocks/>
            </p:cNvSpPr>
            <p:nvPr/>
          </p:nvSpPr>
          <p:spPr bwMode="auto">
            <a:xfrm>
              <a:off x="9365820" y="1957336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Freeform 53"/>
            <p:cNvSpPr>
              <a:spLocks/>
            </p:cNvSpPr>
            <p:nvPr/>
          </p:nvSpPr>
          <p:spPr bwMode="auto">
            <a:xfrm>
              <a:off x="9932032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Freeform 54"/>
            <p:cNvSpPr>
              <a:spLocks/>
            </p:cNvSpPr>
            <p:nvPr/>
          </p:nvSpPr>
          <p:spPr bwMode="auto">
            <a:xfrm>
              <a:off x="10495805" y="1957336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Freeform 55"/>
            <p:cNvSpPr>
              <a:spLocks/>
            </p:cNvSpPr>
            <p:nvPr/>
          </p:nvSpPr>
          <p:spPr bwMode="auto">
            <a:xfrm>
              <a:off x="11062016" y="1957336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0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0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Freeform 58"/>
            <p:cNvSpPr>
              <a:spLocks/>
            </p:cNvSpPr>
            <p:nvPr/>
          </p:nvSpPr>
          <p:spPr bwMode="auto">
            <a:xfrm>
              <a:off x="5973431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2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Freeform 59"/>
            <p:cNvSpPr>
              <a:spLocks/>
            </p:cNvSpPr>
            <p:nvPr/>
          </p:nvSpPr>
          <p:spPr bwMode="auto">
            <a:xfrm>
              <a:off x="653964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6" name="Freeform 60"/>
            <p:cNvSpPr>
              <a:spLocks/>
            </p:cNvSpPr>
            <p:nvPr/>
          </p:nvSpPr>
          <p:spPr bwMode="auto">
            <a:xfrm>
              <a:off x="7103415" y="2936005"/>
              <a:ext cx="1132424" cy="981109"/>
            </a:xfrm>
            <a:custGeom>
              <a:avLst/>
              <a:gdLst>
                <a:gd name="T0" fmla="*/ 464 w 464"/>
                <a:gd name="T1" fmla="*/ 0 h 402"/>
                <a:gd name="T2" fmla="*/ 232 w 464"/>
                <a:gd name="T3" fmla="*/ 402 h 402"/>
                <a:gd name="T4" fmla="*/ 0 w 464"/>
                <a:gd name="T5" fmla="*/ 0 h 402"/>
                <a:gd name="T6" fmla="*/ 464 w 464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464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Freeform 61"/>
            <p:cNvSpPr>
              <a:spLocks/>
            </p:cNvSpPr>
            <p:nvPr/>
          </p:nvSpPr>
          <p:spPr bwMode="auto">
            <a:xfrm>
              <a:off x="8235839" y="2936005"/>
              <a:ext cx="1129983" cy="981109"/>
            </a:xfrm>
            <a:custGeom>
              <a:avLst/>
              <a:gdLst>
                <a:gd name="T0" fmla="*/ 463 w 463"/>
                <a:gd name="T1" fmla="*/ 0 h 402"/>
                <a:gd name="T2" fmla="*/ 231 w 463"/>
                <a:gd name="T3" fmla="*/ 402 h 402"/>
                <a:gd name="T4" fmla="*/ 0 w 463"/>
                <a:gd name="T5" fmla="*/ 0 h 402"/>
                <a:gd name="T6" fmla="*/ 463 w 463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463" y="0"/>
                  </a:moveTo>
                  <a:lnTo>
                    <a:pt x="231" y="402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" name="Freeform 62"/>
            <p:cNvSpPr>
              <a:spLocks/>
            </p:cNvSpPr>
            <p:nvPr/>
          </p:nvSpPr>
          <p:spPr bwMode="auto">
            <a:xfrm>
              <a:off x="8799609" y="2936005"/>
              <a:ext cx="1132424" cy="981109"/>
            </a:xfrm>
            <a:custGeom>
              <a:avLst/>
              <a:gdLst>
                <a:gd name="T0" fmla="*/ 0 w 464"/>
                <a:gd name="T1" fmla="*/ 402 h 402"/>
                <a:gd name="T2" fmla="*/ 232 w 464"/>
                <a:gd name="T3" fmla="*/ 0 h 402"/>
                <a:gd name="T4" fmla="*/ 464 w 464"/>
                <a:gd name="T5" fmla="*/ 402 h 402"/>
                <a:gd name="T6" fmla="*/ 0 w 464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2">
                  <a:moveTo>
                    <a:pt x="0" y="402"/>
                  </a:moveTo>
                  <a:lnTo>
                    <a:pt x="232" y="0"/>
                  </a:lnTo>
                  <a:lnTo>
                    <a:pt x="464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" name="Freeform 63"/>
            <p:cNvSpPr>
              <a:spLocks/>
            </p:cNvSpPr>
            <p:nvPr/>
          </p:nvSpPr>
          <p:spPr bwMode="auto">
            <a:xfrm>
              <a:off x="9932033" y="2936005"/>
              <a:ext cx="1129983" cy="981109"/>
            </a:xfrm>
            <a:custGeom>
              <a:avLst/>
              <a:gdLst>
                <a:gd name="T0" fmla="*/ 0 w 463"/>
                <a:gd name="T1" fmla="*/ 402 h 402"/>
                <a:gd name="T2" fmla="*/ 231 w 463"/>
                <a:gd name="T3" fmla="*/ 0 h 402"/>
                <a:gd name="T4" fmla="*/ 463 w 463"/>
                <a:gd name="T5" fmla="*/ 402 h 402"/>
                <a:gd name="T6" fmla="*/ 0 w 463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2">
                  <a:moveTo>
                    <a:pt x="0" y="402"/>
                  </a:moveTo>
                  <a:lnTo>
                    <a:pt x="231" y="0"/>
                  </a:lnTo>
                  <a:lnTo>
                    <a:pt x="463" y="402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0" name="Freeform 64"/>
            <p:cNvSpPr>
              <a:spLocks/>
            </p:cNvSpPr>
            <p:nvPr/>
          </p:nvSpPr>
          <p:spPr bwMode="auto">
            <a:xfrm>
              <a:off x="10495805" y="2936005"/>
              <a:ext cx="1127543" cy="981109"/>
            </a:xfrm>
            <a:custGeom>
              <a:avLst/>
              <a:gdLst>
                <a:gd name="T0" fmla="*/ 462 w 462"/>
                <a:gd name="T1" fmla="*/ 0 h 402"/>
                <a:gd name="T2" fmla="*/ 232 w 462"/>
                <a:gd name="T3" fmla="*/ 402 h 402"/>
                <a:gd name="T4" fmla="*/ 0 w 462"/>
                <a:gd name="T5" fmla="*/ 0 h 402"/>
                <a:gd name="T6" fmla="*/ 462 w 462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2">
                  <a:moveTo>
                    <a:pt x="462" y="0"/>
                  </a:moveTo>
                  <a:lnTo>
                    <a:pt x="232" y="402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1" name="Freeform 66"/>
            <p:cNvSpPr>
              <a:spLocks/>
            </p:cNvSpPr>
            <p:nvPr/>
          </p:nvSpPr>
          <p:spPr bwMode="auto">
            <a:xfrm>
              <a:off x="6539643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1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1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2" name="Freeform 67"/>
            <p:cNvSpPr>
              <a:spLocks/>
            </p:cNvSpPr>
            <p:nvPr/>
          </p:nvSpPr>
          <p:spPr bwMode="auto">
            <a:xfrm>
              <a:off x="7103415" y="3917114"/>
              <a:ext cx="1132424" cy="983550"/>
            </a:xfrm>
            <a:custGeom>
              <a:avLst/>
              <a:gdLst>
                <a:gd name="T0" fmla="*/ 0 w 464"/>
                <a:gd name="T1" fmla="*/ 403 h 403"/>
                <a:gd name="T2" fmla="*/ 232 w 464"/>
                <a:gd name="T3" fmla="*/ 0 h 403"/>
                <a:gd name="T4" fmla="*/ 464 w 464"/>
                <a:gd name="T5" fmla="*/ 403 h 403"/>
                <a:gd name="T6" fmla="*/ 0 w 464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0" y="403"/>
                  </a:moveTo>
                  <a:lnTo>
                    <a:pt x="232" y="0"/>
                  </a:lnTo>
                  <a:lnTo>
                    <a:pt x="464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3" name="Freeform 68"/>
            <p:cNvSpPr>
              <a:spLocks/>
            </p:cNvSpPr>
            <p:nvPr/>
          </p:nvSpPr>
          <p:spPr bwMode="auto">
            <a:xfrm>
              <a:off x="766962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2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4" name="Freeform 69"/>
            <p:cNvSpPr>
              <a:spLocks/>
            </p:cNvSpPr>
            <p:nvPr/>
          </p:nvSpPr>
          <p:spPr bwMode="auto">
            <a:xfrm>
              <a:off x="8235839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1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1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5" name="Freeform 70"/>
            <p:cNvSpPr>
              <a:spLocks/>
            </p:cNvSpPr>
            <p:nvPr/>
          </p:nvSpPr>
          <p:spPr bwMode="auto">
            <a:xfrm>
              <a:off x="8799609" y="3917114"/>
              <a:ext cx="1132424" cy="983550"/>
            </a:xfrm>
            <a:custGeom>
              <a:avLst/>
              <a:gdLst>
                <a:gd name="T0" fmla="*/ 464 w 464"/>
                <a:gd name="T1" fmla="*/ 0 h 403"/>
                <a:gd name="T2" fmla="*/ 232 w 464"/>
                <a:gd name="T3" fmla="*/ 403 h 403"/>
                <a:gd name="T4" fmla="*/ 0 w 464"/>
                <a:gd name="T5" fmla="*/ 0 h 403"/>
                <a:gd name="T6" fmla="*/ 464 w 464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3">
                  <a:moveTo>
                    <a:pt x="464" y="0"/>
                  </a:moveTo>
                  <a:lnTo>
                    <a:pt x="232" y="403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6" name="Freeform 71"/>
            <p:cNvSpPr>
              <a:spLocks/>
            </p:cNvSpPr>
            <p:nvPr/>
          </p:nvSpPr>
          <p:spPr bwMode="auto">
            <a:xfrm>
              <a:off x="9365821" y="3917114"/>
              <a:ext cx="1129983" cy="983550"/>
            </a:xfrm>
            <a:custGeom>
              <a:avLst/>
              <a:gdLst>
                <a:gd name="T0" fmla="*/ 0 w 463"/>
                <a:gd name="T1" fmla="*/ 403 h 403"/>
                <a:gd name="T2" fmla="*/ 232 w 463"/>
                <a:gd name="T3" fmla="*/ 0 h 403"/>
                <a:gd name="T4" fmla="*/ 463 w 463"/>
                <a:gd name="T5" fmla="*/ 403 h 403"/>
                <a:gd name="T6" fmla="*/ 0 w 463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0" y="403"/>
                  </a:moveTo>
                  <a:lnTo>
                    <a:pt x="232" y="0"/>
                  </a:lnTo>
                  <a:lnTo>
                    <a:pt x="463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7" name="Freeform 72"/>
            <p:cNvSpPr>
              <a:spLocks/>
            </p:cNvSpPr>
            <p:nvPr/>
          </p:nvSpPr>
          <p:spPr bwMode="auto">
            <a:xfrm>
              <a:off x="10495805" y="3917114"/>
              <a:ext cx="1127543" cy="983550"/>
            </a:xfrm>
            <a:custGeom>
              <a:avLst/>
              <a:gdLst>
                <a:gd name="T0" fmla="*/ 0 w 462"/>
                <a:gd name="T1" fmla="*/ 403 h 403"/>
                <a:gd name="T2" fmla="*/ 232 w 462"/>
                <a:gd name="T3" fmla="*/ 0 h 403"/>
                <a:gd name="T4" fmla="*/ 462 w 462"/>
                <a:gd name="T5" fmla="*/ 403 h 403"/>
                <a:gd name="T6" fmla="*/ 0 w 462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3">
                  <a:moveTo>
                    <a:pt x="0" y="403"/>
                  </a:moveTo>
                  <a:lnTo>
                    <a:pt x="232" y="0"/>
                  </a:lnTo>
                  <a:lnTo>
                    <a:pt x="462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Freeform 73"/>
            <p:cNvSpPr>
              <a:spLocks/>
            </p:cNvSpPr>
            <p:nvPr/>
          </p:nvSpPr>
          <p:spPr bwMode="auto">
            <a:xfrm>
              <a:off x="11062017" y="3917114"/>
              <a:ext cx="1129983" cy="983550"/>
            </a:xfrm>
            <a:custGeom>
              <a:avLst/>
              <a:gdLst>
                <a:gd name="T0" fmla="*/ 463 w 463"/>
                <a:gd name="T1" fmla="*/ 0 h 403"/>
                <a:gd name="T2" fmla="*/ 230 w 463"/>
                <a:gd name="T3" fmla="*/ 403 h 403"/>
                <a:gd name="T4" fmla="*/ 0 w 463"/>
                <a:gd name="T5" fmla="*/ 0 h 403"/>
                <a:gd name="T6" fmla="*/ 463 w 463"/>
                <a:gd name="T7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3">
                  <a:moveTo>
                    <a:pt x="463" y="0"/>
                  </a:moveTo>
                  <a:lnTo>
                    <a:pt x="230" y="403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Freeform 76"/>
            <p:cNvSpPr>
              <a:spLocks/>
            </p:cNvSpPr>
            <p:nvPr userDrawn="1"/>
          </p:nvSpPr>
          <p:spPr bwMode="auto">
            <a:xfrm>
              <a:off x="597343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653964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Freeform 78"/>
            <p:cNvSpPr>
              <a:spLocks/>
            </p:cNvSpPr>
            <p:nvPr/>
          </p:nvSpPr>
          <p:spPr bwMode="auto">
            <a:xfrm>
              <a:off x="766962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2" name="Freeform 79"/>
            <p:cNvSpPr>
              <a:spLocks/>
            </p:cNvSpPr>
            <p:nvPr/>
          </p:nvSpPr>
          <p:spPr bwMode="auto">
            <a:xfrm>
              <a:off x="8235839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Freeform 80"/>
            <p:cNvSpPr>
              <a:spLocks/>
            </p:cNvSpPr>
            <p:nvPr/>
          </p:nvSpPr>
          <p:spPr bwMode="auto">
            <a:xfrm>
              <a:off x="9365821" y="4900662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4" name="Freeform 81"/>
            <p:cNvSpPr>
              <a:spLocks/>
            </p:cNvSpPr>
            <p:nvPr/>
          </p:nvSpPr>
          <p:spPr bwMode="auto">
            <a:xfrm>
              <a:off x="9932033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5" name="Freeform 82"/>
            <p:cNvSpPr>
              <a:spLocks/>
            </p:cNvSpPr>
            <p:nvPr/>
          </p:nvSpPr>
          <p:spPr bwMode="auto">
            <a:xfrm>
              <a:off x="10495805" y="4900662"/>
              <a:ext cx="1127543" cy="978669"/>
            </a:xfrm>
            <a:custGeom>
              <a:avLst/>
              <a:gdLst>
                <a:gd name="T0" fmla="*/ 462 w 462"/>
                <a:gd name="T1" fmla="*/ 0 h 401"/>
                <a:gd name="T2" fmla="*/ 232 w 462"/>
                <a:gd name="T3" fmla="*/ 401 h 401"/>
                <a:gd name="T4" fmla="*/ 0 w 462"/>
                <a:gd name="T5" fmla="*/ 0 h 401"/>
                <a:gd name="T6" fmla="*/ 462 w 462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462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6" name="Freeform 83"/>
            <p:cNvSpPr>
              <a:spLocks/>
            </p:cNvSpPr>
            <p:nvPr/>
          </p:nvSpPr>
          <p:spPr bwMode="auto">
            <a:xfrm>
              <a:off x="11062017" y="4900662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0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0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7" name="Freeform 86"/>
            <p:cNvSpPr>
              <a:spLocks/>
            </p:cNvSpPr>
            <p:nvPr/>
          </p:nvSpPr>
          <p:spPr bwMode="auto">
            <a:xfrm>
              <a:off x="6539643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1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1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8" name="Freeform 87"/>
            <p:cNvSpPr>
              <a:spLocks/>
            </p:cNvSpPr>
            <p:nvPr/>
          </p:nvSpPr>
          <p:spPr bwMode="auto">
            <a:xfrm>
              <a:off x="7103415" y="5879331"/>
              <a:ext cx="1132424" cy="978669"/>
            </a:xfrm>
            <a:custGeom>
              <a:avLst/>
              <a:gdLst>
                <a:gd name="T0" fmla="*/ 0 w 464"/>
                <a:gd name="T1" fmla="*/ 401 h 401"/>
                <a:gd name="T2" fmla="*/ 232 w 464"/>
                <a:gd name="T3" fmla="*/ 0 h 401"/>
                <a:gd name="T4" fmla="*/ 464 w 464"/>
                <a:gd name="T5" fmla="*/ 401 h 401"/>
                <a:gd name="T6" fmla="*/ 0 w 464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0" y="401"/>
                  </a:moveTo>
                  <a:lnTo>
                    <a:pt x="232" y="0"/>
                  </a:lnTo>
                  <a:lnTo>
                    <a:pt x="464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9" name="Freeform 88"/>
            <p:cNvSpPr>
              <a:spLocks/>
            </p:cNvSpPr>
            <p:nvPr/>
          </p:nvSpPr>
          <p:spPr bwMode="auto">
            <a:xfrm>
              <a:off x="7669627" y="5879331"/>
              <a:ext cx="1129983" cy="978669"/>
            </a:xfrm>
            <a:custGeom>
              <a:avLst/>
              <a:gdLst>
                <a:gd name="T0" fmla="*/ 463 w 463"/>
                <a:gd name="T1" fmla="*/ 0 h 401"/>
                <a:gd name="T2" fmla="*/ 232 w 463"/>
                <a:gd name="T3" fmla="*/ 401 h 401"/>
                <a:gd name="T4" fmla="*/ 0 w 463"/>
                <a:gd name="T5" fmla="*/ 0 h 401"/>
                <a:gd name="T6" fmla="*/ 463 w 463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463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3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0" name="Freeform 89"/>
            <p:cNvSpPr>
              <a:spLocks/>
            </p:cNvSpPr>
            <p:nvPr/>
          </p:nvSpPr>
          <p:spPr bwMode="auto">
            <a:xfrm>
              <a:off x="8235839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1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1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1" name="Freeform 90"/>
            <p:cNvSpPr>
              <a:spLocks/>
            </p:cNvSpPr>
            <p:nvPr/>
          </p:nvSpPr>
          <p:spPr bwMode="auto">
            <a:xfrm>
              <a:off x="8799609" y="5879331"/>
              <a:ext cx="1132424" cy="978669"/>
            </a:xfrm>
            <a:custGeom>
              <a:avLst/>
              <a:gdLst>
                <a:gd name="T0" fmla="*/ 464 w 464"/>
                <a:gd name="T1" fmla="*/ 0 h 401"/>
                <a:gd name="T2" fmla="*/ 232 w 464"/>
                <a:gd name="T3" fmla="*/ 401 h 401"/>
                <a:gd name="T4" fmla="*/ 0 w 464"/>
                <a:gd name="T5" fmla="*/ 0 h 401"/>
                <a:gd name="T6" fmla="*/ 464 w 464"/>
                <a:gd name="T7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1">
                  <a:moveTo>
                    <a:pt x="464" y="0"/>
                  </a:moveTo>
                  <a:lnTo>
                    <a:pt x="232" y="401"/>
                  </a:lnTo>
                  <a:lnTo>
                    <a:pt x="0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2" name="Freeform 91"/>
            <p:cNvSpPr>
              <a:spLocks/>
            </p:cNvSpPr>
            <p:nvPr/>
          </p:nvSpPr>
          <p:spPr bwMode="auto">
            <a:xfrm>
              <a:off x="9365821" y="5879331"/>
              <a:ext cx="1129983" cy="978669"/>
            </a:xfrm>
            <a:custGeom>
              <a:avLst/>
              <a:gdLst>
                <a:gd name="T0" fmla="*/ 0 w 463"/>
                <a:gd name="T1" fmla="*/ 401 h 401"/>
                <a:gd name="T2" fmla="*/ 232 w 463"/>
                <a:gd name="T3" fmla="*/ 0 h 401"/>
                <a:gd name="T4" fmla="*/ 463 w 463"/>
                <a:gd name="T5" fmla="*/ 401 h 401"/>
                <a:gd name="T6" fmla="*/ 0 w 463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" h="401">
                  <a:moveTo>
                    <a:pt x="0" y="401"/>
                  </a:moveTo>
                  <a:lnTo>
                    <a:pt x="232" y="0"/>
                  </a:lnTo>
                  <a:lnTo>
                    <a:pt x="463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3" name="Freeform 92"/>
            <p:cNvSpPr>
              <a:spLocks/>
            </p:cNvSpPr>
            <p:nvPr/>
          </p:nvSpPr>
          <p:spPr bwMode="auto">
            <a:xfrm>
              <a:off x="10495805" y="5879331"/>
              <a:ext cx="1127543" cy="978669"/>
            </a:xfrm>
            <a:custGeom>
              <a:avLst/>
              <a:gdLst>
                <a:gd name="T0" fmla="*/ 0 w 462"/>
                <a:gd name="T1" fmla="*/ 401 h 401"/>
                <a:gd name="T2" fmla="*/ 232 w 462"/>
                <a:gd name="T3" fmla="*/ 0 h 401"/>
                <a:gd name="T4" fmla="*/ 462 w 462"/>
                <a:gd name="T5" fmla="*/ 401 h 401"/>
                <a:gd name="T6" fmla="*/ 0 w 462"/>
                <a:gd name="T7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401">
                  <a:moveTo>
                    <a:pt x="0" y="401"/>
                  </a:moveTo>
                  <a:lnTo>
                    <a:pt x="232" y="0"/>
                  </a:lnTo>
                  <a:lnTo>
                    <a:pt x="462" y="401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993709"/>
              </p:ext>
            </p:extLst>
          </p:nvPr>
        </p:nvGraphicFramePr>
        <p:xfrm>
          <a:off x="156755" y="1060647"/>
          <a:ext cx="11874136" cy="57332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957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04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25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00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732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0205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2526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PERINGKAT PEMBENTUKAN </a:t>
                      </a:r>
                    </a:p>
                    <a:p>
                      <a:pPr algn="ctr"/>
                      <a:r>
                        <a:rPr lang="en-US" sz="1200" dirty="0" smtClean="0"/>
                        <a:t>DASAR</a:t>
                      </a:r>
                      <a:endParaRPr lang="en-US" sz="12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KAEDAH / TEKNIK PENDEKATAN AWAM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OBJEKTIF AKTIVITI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PIHAK BERKEPENTINGAN (STAKEHOLDERS)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FAEDAH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CABARAN DIHADAPI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793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PEMANTAUAN</a:t>
                      </a:r>
                      <a:r>
                        <a:rPr lang="en-US" sz="1200" b="1" baseline="0" dirty="0" smtClean="0"/>
                        <a:t> &amp; PENILAIAN</a:t>
                      </a:r>
                      <a:endParaRPr lang="en-US" sz="1200" b="1" dirty="0" smtClean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Mesyuarat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Susulan</a:t>
                      </a:r>
                      <a:endParaRPr lang="en-US" sz="1200" i="0" kern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200" i="0" kern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Unit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Penyampaian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Kastam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(CDU)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Urusetia EODB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memantau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pelaksanaan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BDNSW Enhancement 2018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melalui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laporan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yang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disediakan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oleh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Unit ICT JKED.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200" i="0" kern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Aduan-aduan</a:t>
                      </a:r>
                      <a:endParaRPr lang="en-US" sz="1200" i="0" kern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200" i="0" kern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kern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Konsultasi</a:t>
                      </a:r>
                      <a:endParaRPr lang="en-US" sz="1200" i="0" kern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Mendapatkan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maklumbalas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daripada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berkepentingan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mengenai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penambahbaikan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Memantau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perlaksanaan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penambahbaikan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menyediakan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perangkaan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secara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bulanan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dilaporkan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kepada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Urusetia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EODB di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Kementerian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Kewangan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JPM.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Mengenal-pasti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permasalahan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yang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dihadapi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oleh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pengguna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merangka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penyelesaian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Pegawai-Pegawai</a:t>
                      </a: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JKED</a:t>
                      </a: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Agensi-agensi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Kerajaan</a:t>
                      </a: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Para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Pedagang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Ejen-Ejen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Punggah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Edar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Perkapalan</a:t>
                      </a:r>
                      <a:endParaRPr lang="en-US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Orang </a:t>
                      </a:r>
                      <a:r>
                        <a:rPr lang="en-US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ramai</a:t>
                      </a:r>
                      <a:endParaRPr lang="en-US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11125" indent="-111125" algn="l">
                        <a:buFont typeface="Arial" panose="020B0604020202020204" pitchFamily="34" charset="0"/>
                        <a:buChar char="•"/>
                      </a:pPr>
                      <a:endParaRPr lang="en-US" sz="1200" b="1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Membolehkan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JKED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menilai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mengenalpasti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sejauhmana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berkepentingan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memahami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prosedur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impot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ekspot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juga BDNSW</a:t>
                      </a:r>
                    </a:p>
                    <a:p>
                      <a:pPr marL="174625" indent="-174625" algn="l">
                        <a:buFont typeface="Arial" panose="020B0604020202020204" pitchFamily="34" charset="0"/>
                        <a:buChar char="•"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4625" indent="-1746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Membantu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JKED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Urusetia EODB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memikirkan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stategi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langkah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seterusnya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bagi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meningkatkan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Petunjuk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Trading Across Borders (TAB)</a:t>
                      </a:r>
                    </a:p>
                    <a:p>
                      <a:pPr marL="174625" indent="-174625" algn="l">
                        <a:buFont typeface="Arial" panose="020B0604020202020204" pitchFamily="34" charset="0"/>
                        <a:buChar char="•"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4625" indent="-174625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Maklumat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membantu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JKED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menyediakan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laporan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untuk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disampaikan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kepada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pengurusan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tertinggi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Memantau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memastikan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sistem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BDNSW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sentiasa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stabil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berfungsi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baik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Penyediaan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perangkaan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mengambil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masa.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Cadangan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pembaikan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memerlukan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ketetapan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dari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pihak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pengurusan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yang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berkepentingan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yangmana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memakan</a:t>
                      </a:r>
                      <a:r>
                        <a:rPr lang="en-US" sz="120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masa.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Menangani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permasalahan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dalaman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yang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dihadapi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oleh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stakeholders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seperti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keperluan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diantara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B2B</a:t>
                      </a:r>
                      <a:endParaRPr lang="en-US" sz="1200" i="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4" name="Title 1"/>
          <p:cNvSpPr txBox="1">
            <a:spLocks/>
          </p:cNvSpPr>
          <p:nvPr/>
        </p:nvSpPr>
        <p:spPr>
          <a:xfrm>
            <a:off x="1776789" y="136991"/>
            <a:ext cx="8746832" cy="8174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s-BN" sz="2400" b="1" dirty="0">
                <a:solidFill>
                  <a:prstClr val="black"/>
                </a:solidFill>
                <a:latin typeface="Raleway"/>
              </a:rPr>
              <a:t>Brunei Darussalam National Single Window (BDNSW): </a:t>
            </a:r>
          </a:p>
          <a:p>
            <a:pPr>
              <a:lnSpc>
                <a:spcPct val="100000"/>
              </a:lnSpc>
            </a:pPr>
            <a:r>
              <a:rPr lang="ms-BN" sz="2400" b="1" dirty="0">
                <a:solidFill>
                  <a:prstClr val="black"/>
                </a:solidFill>
                <a:latin typeface="Raleway"/>
              </a:rPr>
              <a:t>Enhancement 2018</a:t>
            </a:r>
          </a:p>
        </p:txBody>
      </p:sp>
    </p:spTree>
    <p:extLst>
      <p:ext uri="{BB962C8B-B14F-4D97-AF65-F5344CB8AC3E}">
        <p14:creationId xmlns:p14="http://schemas.microsoft.com/office/powerpoint/2010/main" val="25909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87"/>
          <p:cNvGrpSpPr/>
          <p:nvPr/>
        </p:nvGrpSpPr>
        <p:grpSpPr>
          <a:xfrm rot="5400000">
            <a:off x="569436" y="-378825"/>
            <a:ext cx="2716980" cy="2503306"/>
            <a:chOff x="8349573" y="-1673337"/>
            <a:chExt cx="6162676" cy="6416675"/>
          </a:xfrm>
          <a:solidFill>
            <a:schemeClr val="bg2">
              <a:alpha val="15000"/>
            </a:schemeClr>
          </a:solidFill>
        </p:grpSpPr>
        <p:sp>
          <p:nvSpPr>
            <p:cNvPr id="189" name="Freeform 319"/>
            <p:cNvSpPr>
              <a:spLocks noEditPoints="1"/>
            </p:cNvSpPr>
            <p:nvPr/>
          </p:nvSpPr>
          <p:spPr bwMode="auto">
            <a:xfrm>
              <a:off x="83495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0" name="Freeform 320"/>
            <p:cNvSpPr>
              <a:spLocks noEditPoints="1"/>
            </p:cNvSpPr>
            <p:nvPr/>
          </p:nvSpPr>
          <p:spPr bwMode="auto">
            <a:xfrm>
              <a:off x="9570361" y="-1655875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1" name="Freeform 321"/>
            <p:cNvSpPr>
              <a:spLocks noEditPoints="1"/>
            </p:cNvSpPr>
            <p:nvPr/>
          </p:nvSpPr>
          <p:spPr bwMode="auto">
            <a:xfrm>
              <a:off x="107879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2" name="Freeform 322"/>
            <p:cNvSpPr>
              <a:spLocks noEditPoints="1"/>
            </p:cNvSpPr>
            <p:nvPr/>
          </p:nvSpPr>
          <p:spPr bwMode="auto">
            <a:xfrm>
              <a:off x="12008761" y="-1655875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3" name="Freeform 323"/>
            <p:cNvSpPr>
              <a:spLocks noEditPoints="1"/>
            </p:cNvSpPr>
            <p:nvPr/>
          </p:nvSpPr>
          <p:spPr bwMode="auto">
            <a:xfrm>
              <a:off x="83495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4" name="Freeform 324"/>
            <p:cNvSpPr>
              <a:spLocks noEditPoints="1"/>
            </p:cNvSpPr>
            <p:nvPr/>
          </p:nvSpPr>
          <p:spPr bwMode="auto">
            <a:xfrm>
              <a:off x="95703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8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8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8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8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5" name="Freeform 325"/>
            <p:cNvSpPr>
              <a:spLocks noEditPoints="1"/>
            </p:cNvSpPr>
            <p:nvPr/>
          </p:nvSpPr>
          <p:spPr bwMode="auto">
            <a:xfrm>
              <a:off x="107879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6" name="Freeform 326"/>
            <p:cNvSpPr>
              <a:spLocks noEditPoints="1"/>
            </p:cNvSpPr>
            <p:nvPr/>
          </p:nvSpPr>
          <p:spPr bwMode="auto">
            <a:xfrm>
              <a:off x="120087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9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9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9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9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7" name="Freeform 327"/>
            <p:cNvSpPr>
              <a:spLocks noEditPoints="1"/>
            </p:cNvSpPr>
            <p:nvPr/>
          </p:nvSpPr>
          <p:spPr bwMode="auto">
            <a:xfrm>
              <a:off x="83495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8" name="Freeform 328"/>
            <p:cNvSpPr>
              <a:spLocks noEditPoints="1"/>
            </p:cNvSpPr>
            <p:nvPr/>
          </p:nvSpPr>
          <p:spPr bwMode="auto">
            <a:xfrm>
              <a:off x="9570361" y="2571638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9" name="Freeform 329"/>
            <p:cNvSpPr>
              <a:spLocks noEditPoints="1"/>
            </p:cNvSpPr>
            <p:nvPr/>
          </p:nvSpPr>
          <p:spPr bwMode="auto">
            <a:xfrm>
              <a:off x="107879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0" name="Freeform 330"/>
            <p:cNvSpPr>
              <a:spLocks noEditPoints="1"/>
            </p:cNvSpPr>
            <p:nvPr/>
          </p:nvSpPr>
          <p:spPr bwMode="auto">
            <a:xfrm>
              <a:off x="12008761" y="2571638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9640372" y="5313420"/>
            <a:ext cx="1789629" cy="1910862"/>
            <a:chOff x="8349573" y="-1673337"/>
            <a:chExt cx="6162676" cy="6416675"/>
          </a:xfrm>
          <a:solidFill>
            <a:schemeClr val="tx2">
              <a:alpha val="20000"/>
            </a:schemeClr>
          </a:solidFill>
        </p:grpSpPr>
        <p:sp>
          <p:nvSpPr>
            <p:cNvPr id="202" name="Freeform 319"/>
            <p:cNvSpPr>
              <a:spLocks noEditPoints="1"/>
            </p:cNvSpPr>
            <p:nvPr/>
          </p:nvSpPr>
          <p:spPr bwMode="auto">
            <a:xfrm>
              <a:off x="83495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3" name="Freeform 320"/>
            <p:cNvSpPr>
              <a:spLocks noEditPoints="1"/>
            </p:cNvSpPr>
            <p:nvPr/>
          </p:nvSpPr>
          <p:spPr bwMode="auto">
            <a:xfrm>
              <a:off x="9570361" y="-1655875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4" name="Freeform 321"/>
            <p:cNvSpPr>
              <a:spLocks noEditPoints="1"/>
            </p:cNvSpPr>
            <p:nvPr/>
          </p:nvSpPr>
          <p:spPr bwMode="auto">
            <a:xfrm>
              <a:off x="107879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5" name="Freeform 322"/>
            <p:cNvSpPr>
              <a:spLocks noEditPoints="1"/>
            </p:cNvSpPr>
            <p:nvPr/>
          </p:nvSpPr>
          <p:spPr bwMode="auto">
            <a:xfrm>
              <a:off x="12008761" y="-1655875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6" name="Freeform 323"/>
            <p:cNvSpPr>
              <a:spLocks noEditPoints="1"/>
            </p:cNvSpPr>
            <p:nvPr/>
          </p:nvSpPr>
          <p:spPr bwMode="auto">
            <a:xfrm>
              <a:off x="83495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7" name="Freeform 324"/>
            <p:cNvSpPr>
              <a:spLocks noEditPoints="1"/>
            </p:cNvSpPr>
            <p:nvPr/>
          </p:nvSpPr>
          <p:spPr bwMode="auto">
            <a:xfrm>
              <a:off x="95703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8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8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8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8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8" name="Freeform 325"/>
            <p:cNvSpPr>
              <a:spLocks noEditPoints="1"/>
            </p:cNvSpPr>
            <p:nvPr/>
          </p:nvSpPr>
          <p:spPr bwMode="auto">
            <a:xfrm>
              <a:off x="107879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9" name="Freeform 326"/>
            <p:cNvSpPr>
              <a:spLocks noEditPoints="1"/>
            </p:cNvSpPr>
            <p:nvPr/>
          </p:nvSpPr>
          <p:spPr bwMode="auto">
            <a:xfrm>
              <a:off x="120087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9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9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9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9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0" name="Freeform 327"/>
            <p:cNvSpPr>
              <a:spLocks noEditPoints="1"/>
            </p:cNvSpPr>
            <p:nvPr/>
          </p:nvSpPr>
          <p:spPr bwMode="auto">
            <a:xfrm>
              <a:off x="83495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1" name="Freeform 328"/>
            <p:cNvSpPr>
              <a:spLocks noEditPoints="1"/>
            </p:cNvSpPr>
            <p:nvPr/>
          </p:nvSpPr>
          <p:spPr bwMode="auto">
            <a:xfrm>
              <a:off x="9570361" y="2571638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2" name="Freeform 329"/>
            <p:cNvSpPr>
              <a:spLocks noEditPoints="1"/>
            </p:cNvSpPr>
            <p:nvPr/>
          </p:nvSpPr>
          <p:spPr bwMode="auto">
            <a:xfrm>
              <a:off x="107879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3" name="Freeform 330"/>
            <p:cNvSpPr>
              <a:spLocks noEditPoints="1"/>
            </p:cNvSpPr>
            <p:nvPr/>
          </p:nvSpPr>
          <p:spPr bwMode="auto">
            <a:xfrm>
              <a:off x="12008761" y="2571638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4" name="AutoShape 2" descr="Image result for calendar icon 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938588" y="2204962"/>
            <a:ext cx="4295776" cy="2738320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888030" y="2834215"/>
            <a:ext cx="2460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200" dirty="0">
                <a:solidFill>
                  <a:prstClr val="white"/>
                </a:solidFill>
                <a:latin typeface="Bebas" pitchFamily="2" charset="0"/>
              </a:rPr>
              <a:t>SEKIAN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  <a:latin typeface="Bebas" pitchFamily="2" charset="0"/>
              </a:rPr>
              <a:t>TERIMA KASIH</a:t>
            </a:r>
            <a:endParaRPr lang="id-ID" sz="3800" dirty="0">
              <a:solidFill>
                <a:prstClr val="white"/>
              </a:solidFill>
              <a:latin typeface="Bebas" pitchFamily="2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031075" y="3459647"/>
            <a:ext cx="2174834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 rot="11450932">
            <a:off x="6796060" y="3932481"/>
            <a:ext cx="2162998" cy="1626801"/>
            <a:chOff x="1925461" y="-469483"/>
            <a:chExt cx="5437137" cy="4089296"/>
          </a:xfrm>
          <a:solidFill>
            <a:schemeClr val="accent5">
              <a:lumMod val="60000"/>
              <a:lumOff val="40000"/>
              <a:alpha val="37000"/>
            </a:schemeClr>
          </a:solidFill>
        </p:grpSpPr>
        <p:sp>
          <p:nvSpPr>
            <p:cNvPr id="66" name="Freeform 61"/>
            <p:cNvSpPr>
              <a:spLocks/>
            </p:cNvSpPr>
            <p:nvPr/>
          </p:nvSpPr>
          <p:spPr bwMode="auto">
            <a:xfrm>
              <a:off x="1925461" y="2554358"/>
              <a:ext cx="921032" cy="1065455"/>
            </a:xfrm>
            <a:custGeom>
              <a:avLst/>
              <a:gdLst>
                <a:gd name="T0" fmla="*/ 0 w 338"/>
                <a:gd name="T1" fmla="*/ 197 h 391"/>
                <a:gd name="T2" fmla="*/ 338 w 338"/>
                <a:gd name="T3" fmla="*/ 391 h 391"/>
                <a:gd name="T4" fmla="*/ 338 w 338"/>
                <a:gd name="T5" fmla="*/ 0 h 391"/>
                <a:gd name="T6" fmla="*/ 0 w 338"/>
                <a:gd name="T7" fmla="*/ 197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197"/>
                  </a:moveTo>
                  <a:lnTo>
                    <a:pt x="338" y="391"/>
                  </a:lnTo>
                  <a:lnTo>
                    <a:pt x="338" y="0"/>
                  </a:lnTo>
                  <a:lnTo>
                    <a:pt x="0" y="197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7" name="Freeform 6"/>
            <p:cNvSpPr>
              <a:spLocks/>
            </p:cNvSpPr>
            <p:nvPr/>
          </p:nvSpPr>
          <p:spPr bwMode="auto">
            <a:xfrm>
              <a:off x="4588603" y="-469483"/>
              <a:ext cx="929208" cy="1062729"/>
            </a:xfrm>
            <a:custGeom>
              <a:avLst/>
              <a:gdLst>
                <a:gd name="T0" fmla="*/ 0 w 341"/>
                <a:gd name="T1" fmla="*/ 196 h 390"/>
                <a:gd name="T2" fmla="*/ 341 w 341"/>
                <a:gd name="T3" fmla="*/ 390 h 390"/>
                <a:gd name="T4" fmla="*/ 338 w 341"/>
                <a:gd name="T5" fmla="*/ 0 h 390"/>
                <a:gd name="T6" fmla="*/ 0 w 341"/>
                <a:gd name="T7" fmla="*/ 19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390">
                  <a:moveTo>
                    <a:pt x="0" y="196"/>
                  </a:moveTo>
                  <a:lnTo>
                    <a:pt x="341" y="390"/>
                  </a:lnTo>
                  <a:lnTo>
                    <a:pt x="338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8" name="Freeform 42"/>
            <p:cNvSpPr>
              <a:spLocks/>
            </p:cNvSpPr>
            <p:nvPr/>
          </p:nvSpPr>
          <p:spPr bwMode="auto">
            <a:xfrm>
              <a:off x="5517809" y="64607"/>
              <a:ext cx="921032" cy="1065455"/>
            </a:xfrm>
            <a:custGeom>
              <a:avLst/>
              <a:gdLst>
                <a:gd name="T0" fmla="*/ 0 w 338"/>
                <a:gd name="T1" fmla="*/ 194 h 391"/>
                <a:gd name="T2" fmla="*/ 338 w 338"/>
                <a:gd name="T3" fmla="*/ 391 h 391"/>
                <a:gd name="T4" fmla="*/ 338 w 338"/>
                <a:gd name="T5" fmla="*/ 0 h 391"/>
                <a:gd name="T6" fmla="*/ 0 w 338"/>
                <a:gd name="T7" fmla="*/ 194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194"/>
                  </a:moveTo>
                  <a:lnTo>
                    <a:pt x="338" y="391"/>
                  </a:lnTo>
                  <a:lnTo>
                    <a:pt x="338" y="0"/>
                  </a:lnTo>
                  <a:lnTo>
                    <a:pt x="0" y="194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2" name="Freeform 43"/>
            <p:cNvSpPr>
              <a:spLocks/>
            </p:cNvSpPr>
            <p:nvPr/>
          </p:nvSpPr>
          <p:spPr bwMode="auto">
            <a:xfrm>
              <a:off x="6438840" y="-469483"/>
              <a:ext cx="923758" cy="1062729"/>
            </a:xfrm>
            <a:custGeom>
              <a:avLst/>
              <a:gdLst>
                <a:gd name="T0" fmla="*/ 0 w 339"/>
                <a:gd name="T1" fmla="*/ 196 h 390"/>
                <a:gd name="T2" fmla="*/ 339 w 339"/>
                <a:gd name="T3" fmla="*/ 390 h 390"/>
                <a:gd name="T4" fmla="*/ 339 w 339"/>
                <a:gd name="T5" fmla="*/ 0 h 390"/>
                <a:gd name="T6" fmla="*/ 0 w 339"/>
                <a:gd name="T7" fmla="*/ 19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0">
                  <a:moveTo>
                    <a:pt x="0" y="196"/>
                  </a:moveTo>
                  <a:lnTo>
                    <a:pt x="339" y="390"/>
                  </a:lnTo>
                  <a:lnTo>
                    <a:pt x="339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4" name="Freeform 47"/>
            <p:cNvSpPr>
              <a:spLocks/>
            </p:cNvSpPr>
            <p:nvPr/>
          </p:nvSpPr>
          <p:spPr bwMode="auto">
            <a:xfrm>
              <a:off x="4594053" y="593246"/>
              <a:ext cx="923758" cy="1070905"/>
            </a:xfrm>
            <a:custGeom>
              <a:avLst/>
              <a:gdLst>
                <a:gd name="T0" fmla="*/ 0 w 339"/>
                <a:gd name="T1" fmla="*/ 197 h 393"/>
                <a:gd name="T2" fmla="*/ 339 w 339"/>
                <a:gd name="T3" fmla="*/ 393 h 393"/>
                <a:gd name="T4" fmla="*/ 339 w 339"/>
                <a:gd name="T5" fmla="*/ 0 h 393"/>
                <a:gd name="T6" fmla="*/ 0 w 339"/>
                <a:gd name="T7" fmla="*/ 197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3">
                  <a:moveTo>
                    <a:pt x="0" y="197"/>
                  </a:moveTo>
                  <a:lnTo>
                    <a:pt x="339" y="393"/>
                  </a:lnTo>
                  <a:lnTo>
                    <a:pt x="339" y="0"/>
                  </a:lnTo>
                  <a:lnTo>
                    <a:pt x="0" y="197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5" name="Freeform 76"/>
            <p:cNvSpPr>
              <a:spLocks/>
            </p:cNvSpPr>
            <p:nvPr/>
          </p:nvSpPr>
          <p:spPr bwMode="auto">
            <a:xfrm>
              <a:off x="3646908" y="1658700"/>
              <a:ext cx="923758" cy="1062729"/>
            </a:xfrm>
            <a:custGeom>
              <a:avLst/>
              <a:gdLst>
                <a:gd name="T0" fmla="*/ 0 w 339"/>
                <a:gd name="T1" fmla="*/ 390 h 390"/>
                <a:gd name="T2" fmla="*/ 0 w 339"/>
                <a:gd name="T3" fmla="*/ 0 h 390"/>
                <a:gd name="T4" fmla="*/ 339 w 339"/>
                <a:gd name="T5" fmla="*/ 196 h 390"/>
                <a:gd name="T6" fmla="*/ 0 w 339"/>
                <a:gd name="T7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0">
                  <a:moveTo>
                    <a:pt x="0" y="390"/>
                  </a:moveTo>
                  <a:lnTo>
                    <a:pt x="0" y="0"/>
                  </a:lnTo>
                  <a:lnTo>
                    <a:pt x="339" y="196"/>
                  </a:lnTo>
                  <a:lnTo>
                    <a:pt x="0" y="390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6" name="Freeform 77"/>
            <p:cNvSpPr>
              <a:spLocks/>
            </p:cNvSpPr>
            <p:nvPr/>
          </p:nvSpPr>
          <p:spPr bwMode="auto">
            <a:xfrm>
              <a:off x="5548104" y="1683977"/>
              <a:ext cx="921032" cy="1065455"/>
            </a:xfrm>
            <a:custGeom>
              <a:avLst/>
              <a:gdLst>
                <a:gd name="T0" fmla="*/ 0 w 338"/>
                <a:gd name="T1" fmla="*/ 391 h 391"/>
                <a:gd name="T2" fmla="*/ 0 w 338"/>
                <a:gd name="T3" fmla="*/ 0 h 391"/>
                <a:gd name="T4" fmla="*/ 338 w 338"/>
                <a:gd name="T5" fmla="*/ 197 h 391"/>
                <a:gd name="T6" fmla="*/ 0 w 338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391"/>
                  </a:moveTo>
                  <a:lnTo>
                    <a:pt x="0" y="0"/>
                  </a:lnTo>
                  <a:lnTo>
                    <a:pt x="338" y="197"/>
                  </a:lnTo>
                  <a:lnTo>
                    <a:pt x="0" y="391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 rot="4500000">
            <a:off x="7037732" y="1749408"/>
            <a:ext cx="2162998" cy="1626801"/>
            <a:chOff x="1925461" y="-469483"/>
            <a:chExt cx="5437137" cy="4089296"/>
          </a:xfrm>
          <a:solidFill>
            <a:schemeClr val="accent5">
              <a:lumMod val="60000"/>
              <a:lumOff val="40000"/>
              <a:alpha val="37000"/>
            </a:schemeClr>
          </a:solidFill>
        </p:grpSpPr>
        <p:sp>
          <p:nvSpPr>
            <p:cNvPr id="78" name="Freeform 61"/>
            <p:cNvSpPr>
              <a:spLocks/>
            </p:cNvSpPr>
            <p:nvPr/>
          </p:nvSpPr>
          <p:spPr bwMode="auto">
            <a:xfrm>
              <a:off x="1925461" y="2554358"/>
              <a:ext cx="921032" cy="1065455"/>
            </a:xfrm>
            <a:custGeom>
              <a:avLst/>
              <a:gdLst>
                <a:gd name="T0" fmla="*/ 0 w 338"/>
                <a:gd name="T1" fmla="*/ 197 h 391"/>
                <a:gd name="T2" fmla="*/ 338 w 338"/>
                <a:gd name="T3" fmla="*/ 391 h 391"/>
                <a:gd name="T4" fmla="*/ 338 w 338"/>
                <a:gd name="T5" fmla="*/ 0 h 391"/>
                <a:gd name="T6" fmla="*/ 0 w 338"/>
                <a:gd name="T7" fmla="*/ 197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197"/>
                  </a:moveTo>
                  <a:lnTo>
                    <a:pt x="338" y="391"/>
                  </a:lnTo>
                  <a:lnTo>
                    <a:pt x="338" y="0"/>
                  </a:lnTo>
                  <a:lnTo>
                    <a:pt x="0" y="197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9" name="Freeform 6"/>
            <p:cNvSpPr>
              <a:spLocks/>
            </p:cNvSpPr>
            <p:nvPr/>
          </p:nvSpPr>
          <p:spPr bwMode="auto">
            <a:xfrm>
              <a:off x="4588603" y="-469483"/>
              <a:ext cx="929208" cy="1062729"/>
            </a:xfrm>
            <a:custGeom>
              <a:avLst/>
              <a:gdLst>
                <a:gd name="T0" fmla="*/ 0 w 341"/>
                <a:gd name="T1" fmla="*/ 196 h 390"/>
                <a:gd name="T2" fmla="*/ 341 w 341"/>
                <a:gd name="T3" fmla="*/ 390 h 390"/>
                <a:gd name="T4" fmla="*/ 338 w 341"/>
                <a:gd name="T5" fmla="*/ 0 h 390"/>
                <a:gd name="T6" fmla="*/ 0 w 341"/>
                <a:gd name="T7" fmla="*/ 19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390">
                  <a:moveTo>
                    <a:pt x="0" y="196"/>
                  </a:moveTo>
                  <a:lnTo>
                    <a:pt x="341" y="390"/>
                  </a:lnTo>
                  <a:lnTo>
                    <a:pt x="338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0" name="Freeform 42"/>
            <p:cNvSpPr>
              <a:spLocks/>
            </p:cNvSpPr>
            <p:nvPr/>
          </p:nvSpPr>
          <p:spPr bwMode="auto">
            <a:xfrm>
              <a:off x="5517809" y="64607"/>
              <a:ext cx="921032" cy="1065455"/>
            </a:xfrm>
            <a:custGeom>
              <a:avLst/>
              <a:gdLst>
                <a:gd name="T0" fmla="*/ 0 w 338"/>
                <a:gd name="T1" fmla="*/ 194 h 391"/>
                <a:gd name="T2" fmla="*/ 338 w 338"/>
                <a:gd name="T3" fmla="*/ 391 h 391"/>
                <a:gd name="T4" fmla="*/ 338 w 338"/>
                <a:gd name="T5" fmla="*/ 0 h 391"/>
                <a:gd name="T6" fmla="*/ 0 w 338"/>
                <a:gd name="T7" fmla="*/ 194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194"/>
                  </a:moveTo>
                  <a:lnTo>
                    <a:pt x="338" y="391"/>
                  </a:lnTo>
                  <a:lnTo>
                    <a:pt x="338" y="0"/>
                  </a:lnTo>
                  <a:lnTo>
                    <a:pt x="0" y="194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1" name="Freeform 43"/>
            <p:cNvSpPr>
              <a:spLocks/>
            </p:cNvSpPr>
            <p:nvPr/>
          </p:nvSpPr>
          <p:spPr bwMode="auto">
            <a:xfrm>
              <a:off x="6438840" y="-469483"/>
              <a:ext cx="923758" cy="1062729"/>
            </a:xfrm>
            <a:custGeom>
              <a:avLst/>
              <a:gdLst>
                <a:gd name="T0" fmla="*/ 0 w 339"/>
                <a:gd name="T1" fmla="*/ 196 h 390"/>
                <a:gd name="T2" fmla="*/ 339 w 339"/>
                <a:gd name="T3" fmla="*/ 390 h 390"/>
                <a:gd name="T4" fmla="*/ 339 w 339"/>
                <a:gd name="T5" fmla="*/ 0 h 390"/>
                <a:gd name="T6" fmla="*/ 0 w 339"/>
                <a:gd name="T7" fmla="*/ 19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0">
                  <a:moveTo>
                    <a:pt x="0" y="196"/>
                  </a:moveTo>
                  <a:lnTo>
                    <a:pt x="339" y="390"/>
                  </a:lnTo>
                  <a:lnTo>
                    <a:pt x="339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3" name="Freeform 47"/>
            <p:cNvSpPr>
              <a:spLocks/>
            </p:cNvSpPr>
            <p:nvPr/>
          </p:nvSpPr>
          <p:spPr bwMode="auto">
            <a:xfrm>
              <a:off x="4594053" y="593246"/>
              <a:ext cx="923758" cy="1070905"/>
            </a:xfrm>
            <a:custGeom>
              <a:avLst/>
              <a:gdLst>
                <a:gd name="T0" fmla="*/ 0 w 339"/>
                <a:gd name="T1" fmla="*/ 197 h 393"/>
                <a:gd name="T2" fmla="*/ 339 w 339"/>
                <a:gd name="T3" fmla="*/ 393 h 393"/>
                <a:gd name="T4" fmla="*/ 339 w 339"/>
                <a:gd name="T5" fmla="*/ 0 h 393"/>
                <a:gd name="T6" fmla="*/ 0 w 339"/>
                <a:gd name="T7" fmla="*/ 197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3">
                  <a:moveTo>
                    <a:pt x="0" y="197"/>
                  </a:moveTo>
                  <a:lnTo>
                    <a:pt x="339" y="393"/>
                  </a:lnTo>
                  <a:lnTo>
                    <a:pt x="339" y="0"/>
                  </a:lnTo>
                  <a:lnTo>
                    <a:pt x="0" y="197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4" name="Freeform 76"/>
            <p:cNvSpPr>
              <a:spLocks/>
            </p:cNvSpPr>
            <p:nvPr/>
          </p:nvSpPr>
          <p:spPr bwMode="auto">
            <a:xfrm>
              <a:off x="3646908" y="1658700"/>
              <a:ext cx="923758" cy="1062729"/>
            </a:xfrm>
            <a:custGeom>
              <a:avLst/>
              <a:gdLst>
                <a:gd name="T0" fmla="*/ 0 w 339"/>
                <a:gd name="T1" fmla="*/ 390 h 390"/>
                <a:gd name="T2" fmla="*/ 0 w 339"/>
                <a:gd name="T3" fmla="*/ 0 h 390"/>
                <a:gd name="T4" fmla="*/ 339 w 339"/>
                <a:gd name="T5" fmla="*/ 196 h 390"/>
                <a:gd name="T6" fmla="*/ 0 w 339"/>
                <a:gd name="T7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0">
                  <a:moveTo>
                    <a:pt x="0" y="390"/>
                  </a:moveTo>
                  <a:lnTo>
                    <a:pt x="0" y="0"/>
                  </a:lnTo>
                  <a:lnTo>
                    <a:pt x="339" y="196"/>
                  </a:lnTo>
                  <a:lnTo>
                    <a:pt x="0" y="390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5" name="Freeform 77"/>
            <p:cNvSpPr>
              <a:spLocks/>
            </p:cNvSpPr>
            <p:nvPr/>
          </p:nvSpPr>
          <p:spPr bwMode="auto">
            <a:xfrm>
              <a:off x="5548104" y="1683977"/>
              <a:ext cx="921032" cy="1065455"/>
            </a:xfrm>
            <a:custGeom>
              <a:avLst/>
              <a:gdLst>
                <a:gd name="T0" fmla="*/ 0 w 338"/>
                <a:gd name="T1" fmla="*/ 391 h 391"/>
                <a:gd name="T2" fmla="*/ 0 w 338"/>
                <a:gd name="T3" fmla="*/ 0 h 391"/>
                <a:gd name="T4" fmla="*/ 338 w 338"/>
                <a:gd name="T5" fmla="*/ 197 h 391"/>
                <a:gd name="T6" fmla="*/ 0 w 338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391"/>
                  </a:moveTo>
                  <a:lnTo>
                    <a:pt x="0" y="0"/>
                  </a:lnTo>
                  <a:lnTo>
                    <a:pt x="338" y="197"/>
                  </a:lnTo>
                  <a:lnTo>
                    <a:pt x="0" y="391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 rot="10800000">
            <a:off x="3191183" y="1502687"/>
            <a:ext cx="2162998" cy="1626801"/>
            <a:chOff x="1925461" y="-469483"/>
            <a:chExt cx="5437137" cy="4089296"/>
          </a:xfrm>
          <a:solidFill>
            <a:schemeClr val="accent5">
              <a:lumMod val="60000"/>
              <a:lumOff val="40000"/>
              <a:alpha val="37000"/>
            </a:schemeClr>
          </a:solidFill>
        </p:grpSpPr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1925461" y="2554358"/>
              <a:ext cx="921032" cy="1065455"/>
            </a:xfrm>
            <a:custGeom>
              <a:avLst/>
              <a:gdLst>
                <a:gd name="T0" fmla="*/ 0 w 338"/>
                <a:gd name="T1" fmla="*/ 197 h 391"/>
                <a:gd name="T2" fmla="*/ 338 w 338"/>
                <a:gd name="T3" fmla="*/ 391 h 391"/>
                <a:gd name="T4" fmla="*/ 338 w 338"/>
                <a:gd name="T5" fmla="*/ 0 h 391"/>
                <a:gd name="T6" fmla="*/ 0 w 338"/>
                <a:gd name="T7" fmla="*/ 197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197"/>
                  </a:moveTo>
                  <a:lnTo>
                    <a:pt x="338" y="391"/>
                  </a:lnTo>
                  <a:lnTo>
                    <a:pt x="338" y="0"/>
                  </a:lnTo>
                  <a:lnTo>
                    <a:pt x="0" y="197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5" name="Freeform 6"/>
            <p:cNvSpPr>
              <a:spLocks/>
            </p:cNvSpPr>
            <p:nvPr/>
          </p:nvSpPr>
          <p:spPr bwMode="auto">
            <a:xfrm>
              <a:off x="4588603" y="-469483"/>
              <a:ext cx="929208" cy="1062729"/>
            </a:xfrm>
            <a:custGeom>
              <a:avLst/>
              <a:gdLst>
                <a:gd name="T0" fmla="*/ 0 w 341"/>
                <a:gd name="T1" fmla="*/ 196 h 390"/>
                <a:gd name="T2" fmla="*/ 341 w 341"/>
                <a:gd name="T3" fmla="*/ 390 h 390"/>
                <a:gd name="T4" fmla="*/ 338 w 341"/>
                <a:gd name="T5" fmla="*/ 0 h 390"/>
                <a:gd name="T6" fmla="*/ 0 w 341"/>
                <a:gd name="T7" fmla="*/ 19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390">
                  <a:moveTo>
                    <a:pt x="0" y="196"/>
                  </a:moveTo>
                  <a:lnTo>
                    <a:pt x="341" y="390"/>
                  </a:lnTo>
                  <a:lnTo>
                    <a:pt x="338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6" name="Freeform 42"/>
            <p:cNvSpPr>
              <a:spLocks/>
            </p:cNvSpPr>
            <p:nvPr/>
          </p:nvSpPr>
          <p:spPr bwMode="auto">
            <a:xfrm>
              <a:off x="5517809" y="64607"/>
              <a:ext cx="921032" cy="1065455"/>
            </a:xfrm>
            <a:custGeom>
              <a:avLst/>
              <a:gdLst>
                <a:gd name="T0" fmla="*/ 0 w 338"/>
                <a:gd name="T1" fmla="*/ 194 h 391"/>
                <a:gd name="T2" fmla="*/ 338 w 338"/>
                <a:gd name="T3" fmla="*/ 391 h 391"/>
                <a:gd name="T4" fmla="*/ 338 w 338"/>
                <a:gd name="T5" fmla="*/ 0 h 391"/>
                <a:gd name="T6" fmla="*/ 0 w 338"/>
                <a:gd name="T7" fmla="*/ 194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194"/>
                  </a:moveTo>
                  <a:lnTo>
                    <a:pt x="338" y="391"/>
                  </a:lnTo>
                  <a:lnTo>
                    <a:pt x="338" y="0"/>
                  </a:lnTo>
                  <a:lnTo>
                    <a:pt x="0" y="194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7" name="Freeform 43"/>
            <p:cNvSpPr>
              <a:spLocks/>
            </p:cNvSpPr>
            <p:nvPr/>
          </p:nvSpPr>
          <p:spPr bwMode="auto">
            <a:xfrm>
              <a:off x="6438840" y="-469483"/>
              <a:ext cx="923758" cy="1062729"/>
            </a:xfrm>
            <a:custGeom>
              <a:avLst/>
              <a:gdLst>
                <a:gd name="T0" fmla="*/ 0 w 339"/>
                <a:gd name="T1" fmla="*/ 196 h 390"/>
                <a:gd name="T2" fmla="*/ 339 w 339"/>
                <a:gd name="T3" fmla="*/ 390 h 390"/>
                <a:gd name="T4" fmla="*/ 339 w 339"/>
                <a:gd name="T5" fmla="*/ 0 h 390"/>
                <a:gd name="T6" fmla="*/ 0 w 339"/>
                <a:gd name="T7" fmla="*/ 19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0">
                  <a:moveTo>
                    <a:pt x="0" y="196"/>
                  </a:moveTo>
                  <a:lnTo>
                    <a:pt x="339" y="390"/>
                  </a:lnTo>
                  <a:lnTo>
                    <a:pt x="339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8" name="Freeform 47"/>
            <p:cNvSpPr>
              <a:spLocks/>
            </p:cNvSpPr>
            <p:nvPr/>
          </p:nvSpPr>
          <p:spPr bwMode="auto">
            <a:xfrm>
              <a:off x="4594053" y="593246"/>
              <a:ext cx="923758" cy="1070905"/>
            </a:xfrm>
            <a:custGeom>
              <a:avLst/>
              <a:gdLst>
                <a:gd name="T0" fmla="*/ 0 w 339"/>
                <a:gd name="T1" fmla="*/ 197 h 393"/>
                <a:gd name="T2" fmla="*/ 339 w 339"/>
                <a:gd name="T3" fmla="*/ 393 h 393"/>
                <a:gd name="T4" fmla="*/ 339 w 339"/>
                <a:gd name="T5" fmla="*/ 0 h 393"/>
                <a:gd name="T6" fmla="*/ 0 w 339"/>
                <a:gd name="T7" fmla="*/ 197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3">
                  <a:moveTo>
                    <a:pt x="0" y="197"/>
                  </a:moveTo>
                  <a:lnTo>
                    <a:pt x="339" y="393"/>
                  </a:lnTo>
                  <a:lnTo>
                    <a:pt x="339" y="0"/>
                  </a:lnTo>
                  <a:lnTo>
                    <a:pt x="0" y="197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9" name="Freeform 76"/>
            <p:cNvSpPr>
              <a:spLocks/>
            </p:cNvSpPr>
            <p:nvPr/>
          </p:nvSpPr>
          <p:spPr bwMode="auto">
            <a:xfrm>
              <a:off x="3646908" y="1658700"/>
              <a:ext cx="923758" cy="1062729"/>
            </a:xfrm>
            <a:custGeom>
              <a:avLst/>
              <a:gdLst>
                <a:gd name="T0" fmla="*/ 0 w 339"/>
                <a:gd name="T1" fmla="*/ 390 h 390"/>
                <a:gd name="T2" fmla="*/ 0 w 339"/>
                <a:gd name="T3" fmla="*/ 0 h 390"/>
                <a:gd name="T4" fmla="*/ 339 w 339"/>
                <a:gd name="T5" fmla="*/ 196 h 390"/>
                <a:gd name="T6" fmla="*/ 0 w 339"/>
                <a:gd name="T7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0">
                  <a:moveTo>
                    <a:pt x="0" y="390"/>
                  </a:moveTo>
                  <a:lnTo>
                    <a:pt x="0" y="0"/>
                  </a:lnTo>
                  <a:lnTo>
                    <a:pt x="339" y="196"/>
                  </a:lnTo>
                  <a:lnTo>
                    <a:pt x="0" y="390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0" name="Freeform 77"/>
            <p:cNvSpPr>
              <a:spLocks/>
            </p:cNvSpPr>
            <p:nvPr/>
          </p:nvSpPr>
          <p:spPr bwMode="auto">
            <a:xfrm>
              <a:off x="5548104" y="1683977"/>
              <a:ext cx="921032" cy="1065455"/>
            </a:xfrm>
            <a:custGeom>
              <a:avLst/>
              <a:gdLst>
                <a:gd name="T0" fmla="*/ 0 w 338"/>
                <a:gd name="T1" fmla="*/ 391 h 391"/>
                <a:gd name="T2" fmla="*/ 0 w 338"/>
                <a:gd name="T3" fmla="*/ 0 h 391"/>
                <a:gd name="T4" fmla="*/ 338 w 338"/>
                <a:gd name="T5" fmla="*/ 197 h 391"/>
                <a:gd name="T6" fmla="*/ 0 w 338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391"/>
                  </a:moveTo>
                  <a:lnTo>
                    <a:pt x="0" y="0"/>
                  </a:lnTo>
                  <a:lnTo>
                    <a:pt x="338" y="197"/>
                  </a:lnTo>
                  <a:lnTo>
                    <a:pt x="0" y="391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 rot="4500000">
            <a:off x="3523003" y="3624829"/>
            <a:ext cx="2162998" cy="1626801"/>
            <a:chOff x="1925461" y="-469483"/>
            <a:chExt cx="5437137" cy="4089296"/>
          </a:xfrm>
          <a:solidFill>
            <a:schemeClr val="accent5">
              <a:lumMod val="60000"/>
              <a:lumOff val="40000"/>
              <a:alpha val="37000"/>
            </a:schemeClr>
          </a:solidFill>
        </p:grpSpPr>
        <p:sp>
          <p:nvSpPr>
            <p:cNvPr id="142" name="Freeform 61"/>
            <p:cNvSpPr>
              <a:spLocks/>
            </p:cNvSpPr>
            <p:nvPr/>
          </p:nvSpPr>
          <p:spPr bwMode="auto">
            <a:xfrm>
              <a:off x="1925461" y="2554358"/>
              <a:ext cx="921032" cy="1065455"/>
            </a:xfrm>
            <a:custGeom>
              <a:avLst/>
              <a:gdLst>
                <a:gd name="T0" fmla="*/ 0 w 338"/>
                <a:gd name="T1" fmla="*/ 197 h 391"/>
                <a:gd name="T2" fmla="*/ 338 w 338"/>
                <a:gd name="T3" fmla="*/ 391 h 391"/>
                <a:gd name="T4" fmla="*/ 338 w 338"/>
                <a:gd name="T5" fmla="*/ 0 h 391"/>
                <a:gd name="T6" fmla="*/ 0 w 338"/>
                <a:gd name="T7" fmla="*/ 197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197"/>
                  </a:moveTo>
                  <a:lnTo>
                    <a:pt x="338" y="391"/>
                  </a:lnTo>
                  <a:lnTo>
                    <a:pt x="338" y="0"/>
                  </a:lnTo>
                  <a:lnTo>
                    <a:pt x="0" y="197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3" name="Freeform 6"/>
            <p:cNvSpPr>
              <a:spLocks/>
            </p:cNvSpPr>
            <p:nvPr/>
          </p:nvSpPr>
          <p:spPr bwMode="auto">
            <a:xfrm>
              <a:off x="4588603" y="-469483"/>
              <a:ext cx="929208" cy="1062729"/>
            </a:xfrm>
            <a:custGeom>
              <a:avLst/>
              <a:gdLst>
                <a:gd name="T0" fmla="*/ 0 w 341"/>
                <a:gd name="T1" fmla="*/ 196 h 390"/>
                <a:gd name="T2" fmla="*/ 341 w 341"/>
                <a:gd name="T3" fmla="*/ 390 h 390"/>
                <a:gd name="T4" fmla="*/ 338 w 341"/>
                <a:gd name="T5" fmla="*/ 0 h 390"/>
                <a:gd name="T6" fmla="*/ 0 w 341"/>
                <a:gd name="T7" fmla="*/ 19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390">
                  <a:moveTo>
                    <a:pt x="0" y="196"/>
                  </a:moveTo>
                  <a:lnTo>
                    <a:pt x="341" y="390"/>
                  </a:lnTo>
                  <a:lnTo>
                    <a:pt x="338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5517809" y="64607"/>
              <a:ext cx="921032" cy="1065455"/>
            </a:xfrm>
            <a:custGeom>
              <a:avLst/>
              <a:gdLst>
                <a:gd name="T0" fmla="*/ 0 w 338"/>
                <a:gd name="T1" fmla="*/ 194 h 391"/>
                <a:gd name="T2" fmla="*/ 338 w 338"/>
                <a:gd name="T3" fmla="*/ 391 h 391"/>
                <a:gd name="T4" fmla="*/ 338 w 338"/>
                <a:gd name="T5" fmla="*/ 0 h 391"/>
                <a:gd name="T6" fmla="*/ 0 w 338"/>
                <a:gd name="T7" fmla="*/ 194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194"/>
                  </a:moveTo>
                  <a:lnTo>
                    <a:pt x="338" y="391"/>
                  </a:lnTo>
                  <a:lnTo>
                    <a:pt x="338" y="0"/>
                  </a:lnTo>
                  <a:lnTo>
                    <a:pt x="0" y="194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6438840" y="-469483"/>
              <a:ext cx="923758" cy="1062729"/>
            </a:xfrm>
            <a:custGeom>
              <a:avLst/>
              <a:gdLst>
                <a:gd name="T0" fmla="*/ 0 w 339"/>
                <a:gd name="T1" fmla="*/ 196 h 390"/>
                <a:gd name="T2" fmla="*/ 339 w 339"/>
                <a:gd name="T3" fmla="*/ 390 h 390"/>
                <a:gd name="T4" fmla="*/ 339 w 339"/>
                <a:gd name="T5" fmla="*/ 0 h 390"/>
                <a:gd name="T6" fmla="*/ 0 w 339"/>
                <a:gd name="T7" fmla="*/ 19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0">
                  <a:moveTo>
                    <a:pt x="0" y="196"/>
                  </a:moveTo>
                  <a:lnTo>
                    <a:pt x="339" y="390"/>
                  </a:lnTo>
                  <a:lnTo>
                    <a:pt x="339" y="0"/>
                  </a:lnTo>
                  <a:lnTo>
                    <a:pt x="0" y="196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6" name="Freeform 47"/>
            <p:cNvSpPr>
              <a:spLocks/>
            </p:cNvSpPr>
            <p:nvPr/>
          </p:nvSpPr>
          <p:spPr bwMode="auto">
            <a:xfrm>
              <a:off x="4594053" y="593246"/>
              <a:ext cx="923758" cy="1070905"/>
            </a:xfrm>
            <a:custGeom>
              <a:avLst/>
              <a:gdLst>
                <a:gd name="T0" fmla="*/ 0 w 339"/>
                <a:gd name="T1" fmla="*/ 197 h 393"/>
                <a:gd name="T2" fmla="*/ 339 w 339"/>
                <a:gd name="T3" fmla="*/ 393 h 393"/>
                <a:gd name="T4" fmla="*/ 339 w 339"/>
                <a:gd name="T5" fmla="*/ 0 h 393"/>
                <a:gd name="T6" fmla="*/ 0 w 339"/>
                <a:gd name="T7" fmla="*/ 197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3">
                  <a:moveTo>
                    <a:pt x="0" y="197"/>
                  </a:moveTo>
                  <a:lnTo>
                    <a:pt x="339" y="393"/>
                  </a:lnTo>
                  <a:lnTo>
                    <a:pt x="339" y="0"/>
                  </a:lnTo>
                  <a:lnTo>
                    <a:pt x="0" y="197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7" name="Freeform 76"/>
            <p:cNvSpPr>
              <a:spLocks/>
            </p:cNvSpPr>
            <p:nvPr/>
          </p:nvSpPr>
          <p:spPr bwMode="auto">
            <a:xfrm>
              <a:off x="3646908" y="1658700"/>
              <a:ext cx="923758" cy="1062729"/>
            </a:xfrm>
            <a:custGeom>
              <a:avLst/>
              <a:gdLst>
                <a:gd name="T0" fmla="*/ 0 w 339"/>
                <a:gd name="T1" fmla="*/ 390 h 390"/>
                <a:gd name="T2" fmla="*/ 0 w 339"/>
                <a:gd name="T3" fmla="*/ 0 h 390"/>
                <a:gd name="T4" fmla="*/ 339 w 339"/>
                <a:gd name="T5" fmla="*/ 196 h 390"/>
                <a:gd name="T6" fmla="*/ 0 w 339"/>
                <a:gd name="T7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9" h="390">
                  <a:moveTo>
                    <a:pt x="0" y="390"/>
                  </a:moveTo>
                  <a:lnTo>
                    <a:pt x="0" y="0"/>
                  </a:lnTo>
                  <a:lnTo>
                    <a:pt x="339" y="196"/>
                  </a:lnTo>
                  <a:lnTo>
                    <a:pt x="0" y="390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8" name="Freeform 77"/>
            <p:cNvSpPr>
              <a:spLocks/>
            </p:cNvSpPr>
            <p:nvPr/>
          </p:nvSpPr>
          <p:spPr bwMode="auto">
            <a:xfrm>
              <a:off x="5548104" y="1683977"/>
              <a:ext cx="921032" cy="1065455"/>
            </a:xfrm>
            <a:custGeom>
              <a:avLst/>
              <a:gdLst>
                <a:gd name="T0" fmla="*/ 0 w 338"/>
                <a:gd name="T1" fmla="*/ 391 h 391"/>
                <a:gd name="T2" fmla="*/ 0 w 338"/>
                <a:gd name="T3" fmla="*/ 0 h 391"/>
                <a:gd name="T4" fmla="*/ 338 w 338"/>
                <a:gd name="T5" fmla="*/ 197 h 391"/>
                <a:gd name="T6" fmla="*/ 0 w 338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391">
                  <a:moveTo>
                    <a:pt x="0" y="391"/>
                  </a:moveTo>
                  <a:lnTo>
                    <a:pt x="0" y="0"/>
                  </a:lnTo>
                  <a:lnTo>
                    <a:pt x="338" y="197"/>
                  </a:lnTo>
                  <a:lnTo>
                    <a:pt x="0" y="391"/>
                  </a:lnTo>
                  <a:close/>
                </a:path>
              </a:pathLst>
            </a:custGeom>
            <a:grpFill/>
            <a:ln w="15875" cap="flat">
              <a:solidFill>
                <a:schemeClr val="bg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3882413" y="1810285"/>
            <a:ext cx="1116646" cy="1162669"/>
            <a:chOff x="8349573" y="-1673337"/>
            <a:chExt cx="6162676" cy="6416675"/>
          </a:xfrm>
          <a:solidFill>
            <a:schemeClr val="bg1">
              <a:alpha val="35000"/>
            </a:schemeClr>
          </a:solidFill>
        </p:grpSpPr>
        <p:sp>
          <p:nvSpPr>
            <p:cNvPr id="150" name="Freeform 319"/>
            <p:cNvSpPr>
              <a:spLocks noEditPoints="1"/>
            </p:cNvSpPr>
            <p:nvPr/>
          </p:nvSpPr>
          <p:spPr bwMode="auto">
            <a:xfrm>
              <a:off x="83495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1" name="Freeform 320"/>
            <p:cNvSpPr>
              <a:spLocks noEditPoints="1"/>
            </p:cNvSpPr>
            <p:nvPr/>
          </p:nvSpPr>
          <p:spPr bwMode="auto">
            <a:xfrm>
              <a:off x="9570361" y="-1655875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2" name="Freeform 321"/>
            <p:cNvSpPr>
              <a:spLocks noEditPoints="1"/>
            </p:cNvSpPr>
            <p:nvPr/>
          </p:nvSpPr>
          <p:spPr bwMode="auto">
            <a:xfrm>
              <a:off x="107879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3" name="Freeform 322"/>
            <p:cNvSpPr>
              <a:spLocks noEditPoints="1"/>
            </p:cNvSpPr>
            <p:nvPr/>
          </p:nvSpPr>
          <p:spPr bwMode="auto">
            <a:xfrm>
              <a:off x="12008761" y="-1655875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4" name="Freeform 323"/>
            <p:cNvSpPr>
              <a:spLocks noEditPoints="1"/>
            </p:cNvSpPr>
            <p:nvPr/>
          </p:nvSpPr>
          <p:spPr bwMode="auto">
            <a:xfrm>
              <a:off x="83495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5" name="Freeform 324"/>
            <p:cNvSpPr>
              <a:spLocks noEditPoints="1"/>
            </p:cNvSpPr>
            <p:nvPr/>
          </p:nvSpPr>
          <p:spPr bwMode="auto">
            <a:xfrm>
              <a:off x="95703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8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8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8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8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6" name="Freeform 325"/>
            <p:cNvSpPr>
              <a:spLocks noEditPoints="1"/>
            </p:cNvSpPr>
            <p:nvPr/>
          </p:nvSpPr>
          <p:spPr bwMode="auto">
            <a:xfrm>
              <a:off x="107879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7" name="Freeform 326"/>
            <p:cNvSpPr>
              <a:spLocks noEditPoints="1"/>
            </p:cNvSpPr>
            <p:nvPr/>
          </p:nvSpPr>
          <p:spPr bwMode="auto">
            <a:xfrm>
              <a:off x="120087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9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9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9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9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8" name="Freeform 327"/>
            <p:cNvSpPr>
              <a:spLocks noEditPoints="1"/>
            </p:cNvSpPr>
            <p:nvPr/>
          </p:nvSpPr>
          <p:spPr bwMode="auto">
            <a:xfrm>
              <a:off x="83495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9" name="Freeform 328"/>
            <p:cNvSpPr>
              <a:spLocks noEditPoints="1"/>
            </p:cNvSpPr>
            <p:nvPr/>
          </p:nvSpPr>
          <p:spPr bwMode="auto">
            <a:xfrm>
              <a:off x="9570361" y="2571638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0" name="Freeform 329"/>
            <p:cNvSpPr>
              <a:spLocks noEditPoints="1"/>
            </p:cNvSpPr>
            <p:nvPr/>
          </p:nvSpPr>
          <p:spPr bwMode="auto">
            <a:xfrm>
              <a:off x="107879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1" name="Freeform 330"/>
            <p:cNvSpPr>
              <a:spLocks noEditPoints="1"/>
            </p:cNvSpPr>
            <p:nvPr/>
          </p:nvSpPr>
          <p:spPr bwMode="auto">
            <a:xfrm>
              <a:off x="12008761" y="2571638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 rot="2619383">
            <a:off x="7677075" y="2138542"/>
            <a:ext cx="1116646" cy="1162669"/>
            <a:chOff x="8349573" y="-1673337"/>
            <a:chExt cx="6162676" cy="6416675"/>
          </a:xfrm>
          <a:solidFill>
            <a:schemeClr val="bg1">
              <a:alpha val="35000"/>
            </a:schemeClr>
          </a:solidFill>
        </p:grpSpPr>
        <p:sp>
          <p:nvSpPr>
            <p:cNvPr id="163" name="Freeform 319"/>
            <p:cNvSpPr>
              <a:spLocks noEditPoints="1"/>
            </p:cNvSpPr>
            <p:nvPr/>
          </p:nvSpPr>
          <p:spPr bwMode="auto">
            <a:xfrm>
              <a:off x="83495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4" name="Freeform 320"/>
            <p:cNvSpPr>
              <a:spLocks noEditPoints="1"/>
            </p:cNvSpPr>
            <p:nvPr/>
          </p:nvSpPr>
          <p:spPr bwMode="auto">
            <a:xfrm>
              <a:off x="9570361" y="-1655875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5" name="Freeform 321"/>
            <p:cNvSpPr>
              <a:spLocks noEditPoints="1"/>
            </p:cNvSpPr>
            <p:nvPr/>
          </p:nvSpPr>
          <p:spPr bwMode="auto">
            <a:xfrm>
              <a:off x="107879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6" name="Freeform 322"/>
            <p:cNvSpPr>
              <a:spLocks noEditPoints="1"/>
            </p:cNvSpPr>
            <p:nvPr/>
          </p:nvSpPr>
          <p:spPr bwMode="auto">
            <a:xfrm>
              <a:off x="12008761" y="-1655875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7" name="Freeform 323"/>
            <p:cNvSpPr>
              <a:spLocks noEditPoints="1"/>
            </p:cNvSpPr>
            <p:nvPr/>
          </p:nvSpPr>
          <p:spPr bwMode="auto">
            <a:xfrm>
              <a:off x="83495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8" name="Freeform 324"/>
            <p:cNvSpPr>
              <a:spLocks noEditPoints="1"/>
            </p:cNvSpPr>
            <p:nvPr/>
          </p:nvSpPr>
          <p:spPr bwMode="auto">
            <a:xfrm>
              <a:off x="95703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8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8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8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8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9" name="Freeform 325"/>
            <p:cNvSpPr>
              <a:spLocks noEditPoints="1"/>
            </p:cNvSpPr>
            <p:nvPr/>
          </p:nvSpPr>
          <p:spPr bwMode="auto">
            <a:xfrm>
              <a:off x="107879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0" name="Freeform 326"/>
            <p:cNvSpPr>
              <a:spLocks noEditPoints="1"/>
            </p:cNvSpPr>
            <p:nvPr/>
          </p:nvSpPr>
          <p:spPr bwMode="auto">
            <a:xfrm>
              <a:off x="120087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9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9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9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9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1" name="Freeform 327"/>
            <p:cNvSpPr>
              <a:spLocks noEditPoints="1"/>
            </p:cNvSpPr>
            <p:nvPr/>
          </p:nvSpPr>
          <p:spPr bwMode="auto">
            <a:xfrm>
              <a:off x="83495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2" name="Freeform 328"/>
            <p:cNvSpPr>
              <a:spLocks noEditPoints="1"/>
            </p:cNvSpPr>
            <p:nvPr/>
          </p:nvSpPr>
          <p:spPr bwMode="auto">
            <a:xfrm>
              <a:off x="9570361" y="2571638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3" name="Freeform 329"/>
            <p:cNvSpPr>
              <a:spLocks noEditPoints="1"/>
            </p:cNvSpPr>
            <p:nvPr/>
          </p:nvSpPr>
          <p:spPr bwMode="auto">
            <a:xfrm>
              <a:off x="107879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4" name="Freeform 330"/>
            <p:cNvSpPr>
              <a:spLocks noEditPoints="1"/>
            </p:cNvSpPr>
            <p:nvPr/>
          </p:nvSpPr>
          <p:spPr bwMode="auto">
            <a:xfrm>
              <a:off x="12008761" y="2571638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 rot="20612305">
            <a:off x="8001718" y="4159456"/>
            <a:ext cx="1118071" cy="1164152"/>
            <a:chOff x="8349573" y="-1673337"/>
            <a:chExt cx="6162676" cy="6416675"/>
          </a:xfrm>
          <a:solidFill>
            <a:schemeClr val="bg1">
              <a:alpha val="45000"/>
            </a:schemeClr>
          </a:solidFill>
        </p:grpSpPr>
        <p:sp>
          <p:nvSpPr>
            <p:cNvPr id="176" name="Freeform 319"/>
            <p:cNvSpPr>
              <a:spLocks noEditPoints="1"/>
            </p:cNvSpPr>
            <p:nvPr/>
          </p:nvSpPr>
          <p:spPr bwMode="auto">
            <a:xfrm>
              <a:off x="83495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7" name="Freeform 320"/>
            <p:cNvSpPr>
              <a:spLocks noEditPoints="1"/>
            </p:cNvSpPr>
            <p:nvPr/>
          </p:nvSpPr>
          <p:spPr bwMode="auto">
            <a:xfrm>
              <a:off x="9570361" y="-1655875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8" name="Freeform 321"/>
            <p:cNvSpPr>
              <a:spLocks noEditPoints="1"/>
            </p:cNvSpPr>
            <p:nvPr/>
          </p:nvSpPr>
          <p:spPr bwMode="auto">
            <a:xfrm>
              <a:off x="10787973" y="-1673337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4 h 1368"/>
                <a:gd name="T10" fmla="*/ 1536 w 1576"/>
                <a:gd name="T11" fmla="*/ 1344 h 1368"/>
                <a:gd name="T12" fmla="*/ 788 w 1576"/>
                <a:gd name="T13" fmla="*/ 47 h 1368"/>
                <a:gd name="T14" fmla="*/ 40 w 1576"/>
                <a:gd name="T15" fmla="*/ 134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4"/>
                  </a:moveTo>
                  <a:lnTo>
                    <a:pt x="1536" y="1344"/>
                  </a:lnTo>
                  <a:lnTo>
                    <a:pt x="788" y="47"/>
                  </a:lnTo>
                  <a:lnTo>
                    <a:pt x="40" y="1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9" name="Freeform 322"/>
            <p:cNvSpPr>
              <a:spLocks noEditPoints="1"/>
            </p:cNvSpPr>
            <p:nvPr/>
          </p:nvSpPr>
          <p:spPr bwMode="auto">
            <a:xfrm>
              <a:off x="12008761" y="-1655875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0" name="Freeform 323"/>
            <p:cNvSpPr>
              <a:spLocks noEditPoints="1"/>
            </p:cNvSpPr>
            <p:nvPr/>
          </p:nvSpPr>
          <p:spPr bwMode="auto">
            <a:xfrm>
              <a:off x="83495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1" name="Freeform 324"/>
            <p:cNvSpPr>
              <a:spLocks noEditPoints="1"/>
            </p:cNvSpPr>
            <p:nvPr/>
          </p:nvSpPr>
          <p:spPr bwMode="auto">
            <a:xfrm>
              <a:off x="95703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8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8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8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8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2" name="Freeform 325"/>
            <p:cNvSpPr>
              <a:spLocks noEditPoints="1"/>
            </p:cNvSpPr>
            <p:nvPr/>
          </p:nvSpPr>
          <p:spPr bwMode="auto">
            <a:xfrm>
              <a:off x="10787973" y="460263"/>
              <a:ext cx="2501900" cy="2168525"/>
            </a:xfrm>
            <a:custGeom>
              <a:avLst/>
              <a:gdLst>
                <a:gd name="T0" fmla="*/ 788 w 1576"/>
                <a:gd name="T1" fmla="*/ 1366 h 1366"/>
                <a:gd name="T2" fmla="*/ 0 w 1576"/>
                <a:gd name="T3" fmla="*/ 0 h 1366"/>
                <a:gd name="T4" fmla="*/ 1576 w 1576"/>
                <a:gd name="T5" fmla="*/ 0 h 1366"/>
                <a:gd name="T6" fmla="*/ 788 w 1576"/>
                <a:gd name="T7" fmla="*/ 1366 h 1366"/>
                <a:gd name="T8" fmla="*/ 40 w 1576"/>
                <a:gd name="T9" fmla="*/ 24 h 1366"/>
                <a:gd name="T10" fmla="*/ 788 w 1576"/>
                <a:gd name="T11" fmla="*/ 1318 h 1366"/>
                <a:gd name="T12" fmla="*/ 1536 w 1576"/>
                <a:gd name="T13" fmla="*/ 24 h 1366"/>
                <a:gd name="T14" fmla="*/ 40 w 1576"/>
                <a:gd name="T15" fmla="*/ 24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6">
                  <a:moveTo>
                    <a:pt x="788" y="1366"/>
                  </a:moveTo>
                  <a:lnTo>
                    <a:pt x="0" y="0"/>
                  </a:lnTo>
                  <a:lnTo>
                    <a:pt x="1576" y="0"/>
                  </a:lnTo>
                  <a:lnTo>
                    <a:pt x="788" y="1366"/>
                  </a:lnTo>
                  <a:close/>
                  <a:moveTo>
                    <a:pt x="40" y="24"/>
                  </a:moveTo>
                  <a:lnTo>
                    <a:pt x="788" y="1318"/>
                  </a:lnTo>
                  <a:lnTo>
                    <a:pt x="1536" y="24"/>
                  </a:lnTo>
                  <a:lnTo>
                    <a:pt x="4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3" name="Freeform 326"/>
            <p:cNvSpPr>
              <a:spLocks noEditPoints="1"/>
            </p:cNvSpPr>
            <p:nvPr/>
          </p:nvSpPr>
          <p:spPr bwMode="auto">
            <a:xfrm>
              <a:off x="12008761" y="441213"/>
              <a:ext cx="2503488" cy="2168525"/>
            </a:xfrm>
            <a:custGeom>
              <a:avLst/>
              <a:gdLst>
                <a:gd name="T0" fmla="*/ 1577 w 1577"/>
                <a:gd name="T1" fmla="*/ 1366 h 1366"/>
                <a:gd name="T2" fmla="*/ 0 w 1577"/>
                <a:gd name="T3" fmla="*/ 1366 h 1366"/>
                <a:gd name="T4" fmla="*/ 789 w 1577"/>
                <a:gd name="T5" fmla="*/ 0 h 1366"/>
                <a:gd name="T6" fmla="*/ 1577 w 1577"/>
                <a:gd name="T7" fmla="*/ 1366 h 1366"/>
                <a:gd name="T8" fmla="*/ 41 w 1577"/>
                <a:gd name="T9" fmla="*/ 1342 h 1366"/>
                <a:gd name="T10" fmla="*/ 1536 w 1577"/>
                <a:gd name="T11" fmla="*/ 1342 h 1366"/>
                <a:gd name="T12" fmla="*/ 789 w 1577"/>
                <a:gd name="T13" fmla="*/ 47 h 1366"/>
                <a:gd name="T14" fmla="*/ 41 w 1577"/>
                <a:gd name="T15" fmla="*/ 1342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6">
                  <a:moveTo>
                    <a:pt x="1577" y="1366"/>
                  </a:moveTo>
                  <a:lnTo>
                    <a:pt x="0" y="1366"/>
                  </a:lnTo>
                  <a:lnTo>
                    <a:pt x="789" y="0"/>
                  </a:lnTo>
                  <a:lnTo>
                    <a:pt x="1577" y="1366"/>
                  </a:lnTo>
                  <a:close/>
                  <a:moveTo>
                    <a:pt x="41" y="1342"/>
                  </a:moveTo>
                  <a:lnTo>
                    <a:pt x="1536" y="1342"/>
                  </a:lnTo>
                  <a:lnTo>
                    <a:pt x="789" y="47"/>
                  </a:lnTo>
                  <a:lnTo>
                    <a:pt x="41" y="1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" name="Freeform 327"/>
            <p:cNvSpPr>
              <a:spLocks noEditPoints="1"/>
            </p:cNvSpPr>
            <p:nvPr/>
          </p:nvSpPr>
          <p:spPr bwMode="auto">
            <a:xfrm>
              <a:off x="8349573" y="2552588"/>
              <a:ext cx="2501900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5" name="Freeform 328"/>
            <p:cNvSpPr>
              <a:spLocks noEditPoints="1"/>
            </p:cNvSpPr>
            <p:nvPr/>
          </p:nvSpPr>
          <p:spPr bwMode="auto">
            <a:xfrm>
              <a:off x="9570361" y="2571638"/>
              <a:ext cx="2503488" cy="2171700"/>
            </a:xfrm>
            <a:custGeom>
              <a:avLst/>
              <a:gdLst>
                <a:gd name="T0" fmla="*/ 788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8 w 1577"/>
                <a:gd name="T7" fmla="*/ 1368 h 1368"/>
                <a:gd name="T8" fmla="*/ 41 w 1577"/>
                <a:gd name="T9" fmla="*/ 24 h 1368"/>
                <a:gd name="T10" fmla="*/ 788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8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8" y="1368"/>
                  </a:lnTo>
                  <a:close/>
                  <a:moveTo>
                    <a:pt x="41" y="24"/>
                  </a:moveTo>
                  <a:lnTo>
                    <a:pt x="788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6" name="Freeform 329"/>
            <p:cNvSpPr>
              <a:spLocks noEditPoints="1"/>
            </p:cNvSpPr>
            <p:nvPr/>
          </p:nvSpPr>
          <p:spPr bwMode="auto">
            <a:xfrm>
              <a:off x="10787974" y="2552586"/>
              <a:ext cx="2501899" cy="2171700"/>
            </a:xfrm>
            <a:custGeom>
              <a:avLst/>
              <a:gdLst>
                <a:gd name="T0" fmla="*/ 1576 w 1576"/>
                <a:gd name="T1" fmla="*/ 1368 h 1368"/>
                <a:gd name="T2" fmla="*/ 0 w 1576"/>
                <a:gd name="T3" fmla="*/ 1368 h 1368"/>
                <a:gd name="T4" fmla="*/ 788 w 1576"/>
                <a:gd name="T5" fmla="*/ 0 h 1368"/>
                <a:gd name="T6" fmla="*/ 1576 w 1576"/>
                <a:gd name="T7" fmla="*/ 1368 h 1368"/>
                <a:gd name="T8" fmla="*/ 40 w 1576"/>
                <a:gd name="T9" fmla="*/ 1345 h 1368"/>
                <a:gd name="T10" fmla="*/ 1536 w 1576"/>
                <a:gd name="T11" fmla="*/ 1345 h 1368"/>
                <a:gd name="T12" fmla="*/ 788 w 1576"/>
                <a:gd name="T13" fmla="*/ 48 h 1368"/>
                <a:gd name="T14" fmla="*/ 40 w 1576"/>
                <a:gd name="T15" fmla="*/ 134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6" h="1368">
                  <a:moveTo>
                    <a:pt x="1576" y="1368"/>
                  </a:moveTo>
                  <a:lnTo>
                    <a:pt x="0" y="1368"/>
                  </a:lnTo>
                  <a:lnTo>
                    <a:pt x="788" y="0"/>
                  </a:lnTo>
                  <a:lnTo>
                    <a:pt x="1576" y="1368"/>
                  </a:lnTo>
                  <a:close/>
                  <a:moveTo>
                    <a:pt x="40" y="1345"/>
                  </a:moveTo>
                  <a:lnTo>
                    <a:pt x="1536" y="1345"/>
                  </a:lnTo>
                  <a:lnTo>
                    <a:pt x="788" y="48"/>
                  </a:lnTo>
                  <a:lnTo>
                    <a:pt x="40" y="1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7" name="Freeform 330"/>
            <p:cNvSpPr>
              <a:spLocks noEditPoints="1"/>
            </p:cNvSpPr>
            <p:nvPr/>
          </p:nvSpPr>
          <p:spPr bwMode="auto">
            <a:xfrm>
              <a:off x="12008761" y="2571638"/>
              <a:ext cx="2503488" cy="2171700"/>
            </a:xfrm>
            <a:custGeom>
              <a:avLst/>
              <a:gdLst>
                <a:gd name="T0" fmla="*/ 789 w 1577"/>
                <a:gd name="T1" fmla="*/ 1368 h 1368"/>
                <a:gd name="T2" fmla="*/ 0 w 1577"/>
                <a:gd name="T3" fmla="*/ 0 h 1368"/>
                <a:gd name="T4" fmla="*/ 1577 w 1577"/>
                <a:gd name="T5" fmla="*/ 0 h 1368"/>
                <a:gd name="T6" fmla="*/ 789 w 1577"/>
                <a:gd name="T7" fmla="*/ 1368 h 1368"/>
                <a:gd name="T8" fmla="*/ 41 w 1577"/>
                <a:gd name="T9" fmla="*/ 24 h 1368"/>
                <a:gd name="T10" fmla="*/ 789 w 1577"/>
                <a:gd name="T11" fmla="*/ 1321 h 1368"/>
                <a:gd name="T12" fmla="*/ 1536 w 1577"/>
                <a:gd name="T13" fmla="*/ 24 h 1368"/>
                <a:gd name="T14" fmla="*/ 41 w 1577"/>
                <a:gd name="T15" fmla="*/ 24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7" h="1368">
                  <a:moveTo>
                    <a:pt x="789" y="1368"/>
                  </a:moveTo>
                  <a:lnTo>
                    <a:pt x="0" y="0"/>
                  </a:lnTo>
                  <a:lnTo>
                    <a:pt x="1577" y="0"/>
                  </a:lnTo>
                  <a:lnTo>
                    <a:pt x="789" y="1368"/>
                  </a:lnTo>
                  <a:close/>
                  <a:moveTo>
                    <a:pt x="41" y="24"/>
                  </a:moveTo>
                  <a:lnTo>
                    <a:pt x="789" y="1321"/>
                  </a:lnTo>
                  <a:lnTo>
                    <a:pt x="1536" y="24"/>
                  </a:lnTo>
                  <a:lnTo>
                    <a:pt x="4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prstClr val="black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070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Komplet">
      <a:dk1>
        <a:sysClr val="windowText" lastClr="000000"/>
      </a:dk1>
      <a:lt1>
        <a:sysClr val="window" lastClr="FFFFFF"/>
      </a:lt1>
      <a:dk2>
        <a:srgbClr val="3A3838"/>
      </a:dk2>
      <a:lt2>
        <a:srgbClr val="A5A5A5"/>
      </a:lt2>
      <a:accent1>
        <a:srgbClr val="698A12"/>
      </a:accent1>
      <a:accent2>
        <a:srgbClr val="2872A1"/>
      </a:accent2>
      <a:accent3>
        <a:srgbClr val="EA6C00"/>
      </a:accent3>
      <a:accent4>
        <a:srgbClr val="C91719"/>
      </a:accent4>
      <a:accent5>
        <a:srgbClr val="803066"/>
      </a:accent5>
      <a:accent6>
        <a:srgbClr val="2B7C78"/>
      </a:accent6>
      <a:hlink>
        <a:srgbClr val="A05024"/>
      </a:hlink>
      <a:folHlink>
        <a:srgbClr val="FEC037"/>
      </a:folHlink>
    </a:clrScheme>
    <a:fontScheme name="Custom 3">
      <a:majorFont>
        <a:latin typeface="Raleway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  <_dlc_DocId xmlns="3eb395c1-c26a-485a-a474-2edaaa77b21c">H5KF4HN7FMST-810452743-874</_dlc_DocId>
    <_dlc_DocIdUrl xmlns="3eb395c1-c26a-485a-a474-2edaaa77b21c">
      <Url>https://www.msd.gov.bn/_layouts/15/DocIdRedir.aspx?ID=H5KF4HN7FMST-810452743-874</Url>
      <Description>H5KF4HN7FMST-810452743-874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49348C962727CE4F8BE78F552F350F17" ma:contentTypeVersion="3" ma:contentTypeDescription="Upload an image or a photograph." ma:contentTypeScope="" ma:versionID="f05e5f4416b701c85a7b9185eb7841fc">
  <xsd:schema xmlns:xsd="http://www.w3.org/2001/XMLSchema" xmlns:xs="http://www.w3.org/2001/XMLSchema" xmlns:p="http://schemas.microsoft.com/office/2006/metadata/properties" xmlns:ns1="http://schemas.microsoft.com/sharepoint/v3" xmlns:ns2="3eb395c1-c26a-485a-a474-2edaaa77b21c" targetNamespace="http://schemas.microsoft.com/office/2006/metadata/properties" ma:root="true" ma:fieldsID="9c4191d3e6713a79fd22a1099e5b9935" ns1:_="" ns2:_="">
    <xsd:import namespace="http://schemas.microsoft.com/sharepoint/v3"/>
    <xsd:import namespace="3eb395c1-c26a-485a-a474-2edaaa77b21c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Used as alternative text for the picture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395c1-c26a-485a-a474-2edaaa77b21c" elementFormDefault="qualified">
    <xsd:import namespace="http://schemas.microsoft.com/office/2006/documentManagement/types"/>
    <xsd:import namespace="http://schemas.microsoft.com/office/infopath/2007/PartnerControls"/>
    <xsd:element name="_dlc_DocId" ma:index="2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6190BA-067E-4707-9BA9-3A4EC79F1CA9}"/>
</file>

<file path=customXml/itemProps2.xml><?xml version="1.0" encoding="utf-8"?>
<ds:datastoreItem xmlns:ds="http://schemas.openxmlformats.org/officeDocument/2006/customXml" ds:itemID="{20A1413F-76BC-4DD1-868C-2C4CFDE041F1}"/>
</file>

<file path=customXml/itemProps3.xml><?xml version="1.0" encoding="utf-8"?>
<ds:datastoreItem xmlns:ds="http://schemas.openxmlformats.org/officeDocument/2006/customXml" ds:itemID="{D6DBA91B-125B-4C26-B53C-4E06329B7375}"/>
</file>

<file path=customXml/itemProps4.xml><?xml version="1.0" encoding="utf-8"?>
<ds:datastoreItem xmlns:ds="http://schemas.openxmlformats.org/officeDocument/2006/customXml" ds:itemID="{A4099FFF-E084-46E8-91B7-E5BEEFD131F9}"/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781</Words>
  <Application>Microsoft Office PowerPoint</Application>
  <PresentationFormat>Widescreen</PresentationFormat>
  <Paragraphs>128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Bebas</vt:lpstr>
      <vt:lpstr>Calibri</vt:lpstr>
      <vt:lpstr>Raleway</vt:lpstr>
      <vt:lpstr>Tahoma</vt:lpstr>
      <vt:lpstr>Wingdings</vt:lpstr>
      <vt:lpstr>1_Office Theme</vt:lpstr>
      <vt:lpstr>PROJEK  BRUNEI DARUSSALAM NATIONAL SINGLE WINDOW  (BDNSW) ENHANCEMENT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E-Government National Centre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  BRUNEI DARUSSALAM NATIONAL SINGLE WINDOW  (BDNSW) ENHANCEMENT 2018</dc:title>
  <dc:creator>Hamdi bin Zainal Abidin</dc:creator>
  <cp:lastModifiedBy>KHAIRUL BARIAH BINTI AHMAD</cp:lastModifiedBy>
  <cp:revision>16</cp:revision>
  <dcterms:created xsi:type="dcterms:W3CDTF">2018-06-25T03:07:23Z</dcterms:created>
  <dcterms:modified xsi:type="dcterms:W3CDTF">2018-06-27T02:20:56Z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0x0101020049348C962727CE4F8BE78F552F350F17</vt:lpwstr>
  </property>
  <property fmtid="{D5CDD505-2E9C-101B-9397-08002B2CF9AE}" pid="3" name="_dlc_DocIdItemGuid">
    <vt:lpwstr>31858609-5b3e-4555-a93f-6605e2928d5c</vt:lpwstr>
  </property>
</Properties>
</file>