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54" r:id="rId2"/>
  </p:sldMasterIdLst>
  <p:notesMasterIdLst>
    <p:notesMasterId r:id="rId16"/>
  </p:notesMasterIdLst>
  <p:handoutMasterIdLst>
    <p:handoutMasterId r:id="rId17"/>
  </p:handoutMasterIdLst>
  <p:sldIdLst>
    <p:sldId id="629" r:id="rId3"/>
    <p:sldId id="622" r:id="rId4"/>
    <p:sldId id="628" r:id="rId5"/>
    <p:sldId id="619" r:id="rId6"/>
    <p:sldId id="637" r:id="rId7"/>
    <p:sldId id="632" r:id="rId8"/>
    <p:sldId id="633" r:id="rId9"/>
    <p:sldId id="634" r:id="rId10"/>
    <p:sldId id="635" r:id="rId11"/>
    <p:sldId id="636" r:id="rId12"/>
    <p:sldId id="620" r:id="rId13"/>
    <p:sldId id="621" r:id="rId14"/>
    <p:sldId id="631" r:id="rId15"/>
  </p:sldIdLst>
  <p:sldSz cx="9144000" cy="6858000" type="screen4x3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585" userDrawn="1">
          <p15:clr>
            <a:srgbClr val="A4A3A4"/>
          </p15:clr>
        </p15:guide>
        <p15:guide id="6" orient="horz" pos="346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7C78"/>
    <a:srgbClr val="953735"/>
    <a:srgbClr val="D04E06"/>
    <a:srgbClr val="00823B"/>
    <a:srgbClr val="F86514"/>
    <a:srgbClr val="EF5F0F"/>
    <a:srgbClr val="FFFF66"/>
    <a:srgbClr val="DC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9" autoAdjust="0"/>
    <p:restoredTop sz="95144" autoAdjust="0"/>
  </p:normalViewPr>
  <p:slideViewPr>
    <p:cSldViewPr snapToGrid="0" showGuides="1">
      <p:cViewPr>
        <p:scale>
          <a:sx n="66" d="100"/>
          <a:sy n="66" d="100"/>
        </p:scale>
        <p:origin x="1712" y="608"/>
      </p:cViewPr>
      <p:guideLst>
        <p:guide orient="horz" pos="3974"/>
        <p:guide pos="2880"/>
        <p:guide pos="158"/>
        <p:guide pos="5585"/>
        <p:guide orient="horz" pos="34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258"/>
    </p:cViewPr>
  </p:sorterViewPr>
  <p:notesViewPr>
    <p:cSldViewPr snapToGrid="0" showGuides="1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8" Type="http://schemas.openxmlformats.org/officeDocument/2006/relationships/slide" Target="slides/slide6.xml"/><Relationship Id="rId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5" Type="http://schemas.openxmlformats.org/officeDocument/2006/relationships/customXml" Target="../customXml/item4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4" Type="http://schemas.openxmlformats.org/officeDocument/2006/relationships/customXml" Target="../customXml/item3.xml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0FE8A5-508B-44C8-9F13-BDF47C79D820}" type="datetimeFigureOut">
              <a:rPr lang="id-ID" smtClean="0"/>
              <a:t>30/06/18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22E72E-E814-4C10-830B-FCC2664B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5AF581-9BBB-40C0-8585-9CECFC385B58}" type="datetimeFigureOut">
              <a:rPr lang="id-ID" smtClean="0"/>
              <a:t>30/06/18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39C93C-A5B3-466F-9801-8C6E98DC122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14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Anggaran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penduduk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Berakas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ialah</a:t>
            </a:r>
            <a:r>
              <a:rPr lang="en-US" baseline="0" dirty="0" smtClean="0"/>
              <a:t> 72,300 orang</a:t>
            </a:r>
          </a:p>
          <a:p>
            <a:endParaRPr lang="en-US" baseline="0" dirty="0" smtClean="0"/>
          </a:p>
          <a:p>
            <a:r>
              <a:rPr lang="en-US" dirty="0" smtClean="0"/>
              <a:t>Added value</a:t>
            </a:r>
            <a:r>
              <a:rPr lang="en-US" baseline="0" dirty="0" smtClean="0"/>
              <a:t> services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Perkhidmatan</a:t>
            </a:r>
            <a:r>
              <a:rPr lang="en-US" dirty="0" smtClean="0"/>
              <a:t> </a:t>
            </a:r>
            <a:r>
              <a:rPr lang="en-US" dirty="0" err="1" smtClean="0"/>
              <a:t>Rehabilitasi</a:t>
            </a:r>
            <a:r>
              <a:rPr lang="en-US" dirty="0" smtClean="0"/>
              <a:t> (</a:t>
            </a:r>
            <a:r>
              <a:rPr lang="en-US" dirty="0" err="1" smtClean="0"/>
              <a:t>Fisioterapi</a:t>
            </a:r>
            <a:r>
              <a:rPr lang="en-US" dirty="0" smtClean="0"/>
              <a:t> &amp; Unit </a:t>
            </a:r>
            <a:r>
              <a:rPr lang="en-US" dirty="0" err="1" smtClean="0"/>
              <a:t>Pemulihan</a:t>
            </a:r>
            <a:r>
              <a:rPr lang="en-US" dirty="0" smtClean="0"/>
              <a:t> Cara </a:t>
            </a:r>
            <a:r>
              <a:rPr lang="en-US" dirty="0" err="1" smtClean="0"/>
              <a:t>Kerja</a:t>
            </a:r>
            <a:r>
              <a:rPr lang="en-US" dirty="0" smtClean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Komuniti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Radiology (X-ray)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Klinik</a:t>
            </a:r>
            <a:r>
              <a:rPr lang="en-US" dirty="0" smtClean="0"/>
              <a:t> Cara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Sihat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Paramedik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727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ms-BN" sz="1200" dirty="0" smtClean="0">
                <a:solidFill>
                  <a:srgbClr val="0000FF"/>
                </a:solidFill>
              </a:rPr>
              <a:t>*Bagi kaedah / teknik “sesi dialog” sila terangkan dengan lebih lanjut mengenai: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s-BN" sz="1200" dirty="0" smtClean="0">
                <a:solidFill>
                  <a:srgbClr val="0000FF"/>
                </a:solidFill>
              </a:rPr>
              <a:t>Tatacara menjemput </a:t>
            </a:r>
            <a:r>
              <a:rPr lang="ms-BN" sz="1200" i="1" dirty="0" smtClean="0">
                <a:solidFill>
                  <a:srgbClr val="0000FF"/>
                </a:solidFill>
              </a:rPr>
              <a:t>stakeholders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s-BN" sz="1200" dirty="0" smtClean="0">
                <a:solidFill>
                  <a:srgbClr val="0000FF"/>
                </a:solidFill>
              </a:rPr>
              <a:t>Tujuan dan Skop perbincangan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s-BN" sz="1200" dirty="0" smtClean="0">
                <a:solidFill>
                  <a:srgbClr val="0000FF"/>
                </a:solidFill>
              </a:rPr>
              <a:t>Bagaimana maklumat yang diperolehi daripada sesi berkenaan digunakan oleh moh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6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ms-BN" sz="1200" dirty="0" smtClean="0">
                <a:solidFill>
                  <a:srgbClr val="0000FF"/>
                </a:solidFill>
              </a:rPr>
              <a:t>*Bagi kaedah / teknik “sesi dialog” sila terangkan dengan lebih lanjut mengenai: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s-BN" sz="1200" dirty="0" smtClean="0">
                <a:solidFill>
                  <a:srgbClr val="0000FF"/>
                </a:solidFill>
              </a:rPr>
              <a:t>Tatacara menjemput </a:t>
            </a:r>
            <a:r>
              <a:rPr lang="ms-BN" sz="1200" i="1" dirty="0" smtClean="0">
                <a:solidFill>
                  <a:srgbClr val="0000FF"/>
                </a:solidFill>
              </a:rPr>
              <a:t>stakeholders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s-BN" sz="1200" dirty="0" smtClean="0">
                <a:solidFill>
                  <a:srgbClr val="0000FF"/>
                </a:solidFill>
              </a:rPr>
              <a:t>Tujuan dan Skop perbincangan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s-BN" sz="1200" dirty="0" smtClean="0">
                <a:solidFill>
                  <a:srgbClr val="0000FF"/>
                </a:solidFill>
              </a:rPr>
              <a:t>Bagaimana maklumat yang diperolehi daripada sesi berkenaan digunakan oleh moh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26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9CAC5-597E-4955-A25A-1A23D7A25BB4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907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2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14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89138"/>
            <a:ext cx="9144000" cy="28876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26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7200000">
            <a:off x="6830205" y="-679775"/>
            <a:ext cx="2732717" cy="286269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 rot="16200000">
            <a:off x="7753681" y="5300754"/>
            <a:ext cx="2088215" cy="2318023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6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  <p:sp>
        <p:nvSpPr>
          <p:cNvPr id="47" name="Pentagon 4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88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9769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89602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44995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7634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49769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89602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44995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47634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20854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01903" y="2936005"/>
            <a:ext cx="1980598" cy="2640798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19818" y="4331921"/>
            <a:ext cx="1443549" cy="1924733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17312" y="4331921"/>
            <a:ext cx="1443549" cy="1924733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757670" y="1794783"/>
            <a:ext cx="1619367" cy="2159157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8886" y="1563874"/>
            <a:ext cx="1946660" cy="2595548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974529" y="889724"/>
            <a:ext cx="1443656" cy="1924875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9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1069030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48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0304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69625" y="1800710"/>
            <a:ext cx="1620000" cy="2160000"/>
          </a:xfrm>
          <a:prstGeom prst="ellipse">
            <a:avLst/>
          </a:prstGeom>
        </p:spPr>
      </p:sp>
      <p:sp>
        <p:nvSpPr>
          <p:cNvPr id="8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64860" y="1823692"/>
            <a:ext cx="1620000" cy="2160000"/>
          </a:xfrm>
          <a:prstGeom prst="ellipse">
            <a:avLst/>
          </a:prstGeom>
        </p:spPr>
      </p:sp>
      <p:sp>
        <p:nvSpPr>
          <p:cNvPr id="8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88541" y="1823692"/>
            <a:ext cx="1620000" cy="216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340582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4607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91869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23170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2729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709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33510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0773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2073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1632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038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70008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17270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8571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8130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18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33510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0773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2073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1632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2657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1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60780" y="180147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2784" y="180147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42784" y="3998019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0780" y="3998019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956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7102" y="395565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70204" y="170482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70204" y="4000499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7102" y="170482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81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11077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5690" y="2113494"/>
            <a:ext cx="1369094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2396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3506" y="2000480"/>
            <a:ext cx="1710647" cy="3475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772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0414" y="1130179"/>
            <a:ext cx="1872854" cy="2497137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4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3267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36112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310037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10037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83962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862043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40493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14419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414419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88344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66424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862042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21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8462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1255" y="243163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4048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66841" y="243163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19634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72427" y="243646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25220" y="106226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9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1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93536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781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0339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93536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99107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1197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9342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7200000">
            <a:off x="6594833" y="-210553"/>
            <a:ext cx="3238995" cy="252936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 rot="16200000">
            <a:off x="7540034" y="5644411"/>
            <a:ext cx="2088215" cy="163071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</p:spTree>
    <p:extLst>
      <p:ext uri="{BB962C8B-B14F-4D97-AF65-F5344CB8AC3E}">
        <p14:creationId xmlns:p14="http://schemas.microsoft.com/office/powerpoint/2010/main" val="39068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6147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36384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 userDrawn="1"/>
        </p:nvGrpSpPr>
        <p:grpSpPr>
          <a:xfrm rot="16200000">
            <a:off x="4805787" y="-829212"/>
            <a:ext cx="5088585" cy="4409498"/>
            <a:chOff x="7790152" y="0"/>
            <a:chExt cx="5088585" cy="5879331"/>
          </a:xfrm>
        </p:grpSpPr>
        <p:sp>
          <p:nvSpPr>
            <p:cNvPr id="6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 rot="16200000">
            <a:off x="27458" y="-1078395"/>
            <a:ext cx="5088585" cy="5143500"/>
            <a:chOff x="7790152" y="0"/>
            <a:chExt cx="5088585" cy="6858000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74556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3444" y="1574801"/>
            <a:ext cx="4758929" cy="47593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1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4663927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0607" y="1998664"/>
            <a:ext cx="3140869" cy="2668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36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85333" y="1900149"/>
            <a:ext cx="1431000" cy="327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570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213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08810" y="1564798"/>
            <a:ext cx="1669256" cy="32829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283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68266" y="1534936"/>
            <a:ext cx="2615803" cy="266382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91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6566" y="1746121"/>
            <a:ext cx="1444646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98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50061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1797" y="1389063"/>
            <a:ext cx="2438400" cy="43910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52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257426"/>
            <a:ext cx="2006203" cy="34893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55" name="Group 54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62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4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7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2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9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9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0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1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2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05" name="Pentagon 10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4399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92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449003" y="-1"/>
            <a:ext cx="3816439" cy="6858000"/>
            <a:chOff x="7790152" y="0"/>
            <a:chExt cx="5088585" cy="6858000"/>
          </a:xfrm>
        </p:grpSpPr>
        <p:sp>
          <p:nvSpPr>
            <p:cNvPr id="54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 rot="10800000">
            <a:off x="-944319" y="3363"/>
            <a:ext cx="3816439" cy="6858000"/>
            <a:chOff x="7790152" y="0"/>
            <a:chExt cx="5088585" cy="6858000"/>
          </a:xfrm>
        </p:grpSpPr>
        <p:sp>
          <p:nvSpPr>
            <p:cNvPr id="100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133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9883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7102" y="3072585"/>
            <a:ext cx="1250156" cy="1668462"/>
          </a:xfrm>
          <a:prstGeom prst="diamond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41815" y="1735908"/>
            <a:ext cx="1250156" cy="1668462"/>
          </a:xfrm>
          <a:prstGeom prst="diamond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1815" y="4439159"/>
            <a:ext cx="1250156" cy="1668462"/>
          </a:xfrm>
          <a:prstGeom prst="diamond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167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08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267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3969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6719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205430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380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35862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4082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102" name="Group 101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149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0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6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2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3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4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5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6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7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9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5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6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7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8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9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0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1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2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3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4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5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6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7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03" name="Group 102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104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0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3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6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7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8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88" name="Pentagon 18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82497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122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460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411661"/>
            <a:ext cx="2135590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399537"/>
            <a:ext cx="2082729" cy="2177701"/>
          </a:xfrm>
        </p:spPr>
      </p:sp>
    </p:spTree>
    <p:extLst>
      <p:ext uri="{BB962C8B-B14F-4D97-AF65-F5344CB8AC3E}">
        <p14:creationId xmlns:p14="http://schemas.microsoft.com/office/powerpoint/2010/main" val="1074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 userDrawn="1"/>
        </p:nvGrpSpPr>
        <p:grpSpPr>
          <a:xfrm rot="16200000">
            <a:off x="4805787" y="-829212"/>
            <a:ext cx="5088585" cy="4409498"/>
            <a:chOff x="7790152" y="0"/>
            <a:chExt cx="5088585" cy="5879331"/>
          </a:xfrm>
        </p:grpSpPr>
        <p:sp>
          <p:nvSpPr>
            <p:cNvPr id="6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 rot="16200000">
            <a:off x="27458" y="-1078395"/>
            <a:ext cx="5088585" cy="5143500"/>
            <a:chOff x="7790152" y="0"/>
            <a:chExt cx="5088585" cy="6858000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4251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74722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0025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4663927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12539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2336501"/>
            <a:ext cx="5850083" cy="2554000"/>
          </a:xfrm>
        </p:spPr>
      </p:sp>
    </p:spTree>
    <p:extLst>
      <p:ext uri="{BB962C8B-B14F-4D97-AF65-F5344CB8AC3E}">
        <p14:creationId xmlns:p14="http://schemas.microsoft.com/office/powerpoint/2010/main" val="73302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30/06/18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30/06/18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6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88133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102" name="Group 101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149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0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6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2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3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4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5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6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7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9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5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6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7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8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9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0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1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2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3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4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5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6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7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03" name="Group 102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104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0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3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6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7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8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88" name="Pentagon 18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96427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45" y="980546"/>
            <a:ext cx="8433970" cy="246221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2248" y="6328369"/>
            <a:ext cx="8440615" cy="1548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692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26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7296" y="202454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42588" y="3075097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97889" y="202454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53181" y="306663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30796" y="2020308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86088" y="306663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37489" y="20274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71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45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7" name="Group 56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8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7296" y="17292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42588" y="2779822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97889" y="17292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53181" y="277135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30796" y="1725033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86088" y="277135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37489" y="173219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7" name="Pentagon 7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69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659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943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4336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43361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1728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795367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73817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347743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47743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1668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99748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95366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6" name="Pentagon 55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58" name="Group 57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9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71" name="Group 70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368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659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943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4336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43361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1728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795367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73817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347743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47743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1668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99748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95366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8" name="Pentagon 6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70" name="Group 69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1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84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5107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4044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03877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59270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61909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4044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03877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59270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61909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5" name="Pentagon 1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00765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entagon 5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0920" y="6338656"/>
            <a:ext cx="1242874" cy="34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0607" y="1998664"/>
            <a:ext cx="3140869" cy="2668587"/>
          </a:xfrm>
        </p:spPr>
        <p:txBody>
          <a:bodyPr/>
          <a:lstStyle/>
          <a:p>
            <a:endParaRPr lang="id-ID"/>
          </a:p>
        </p:txBody>
      </p:sp>
      <p:sp>
        <p:nvSpPr>
          <p:cNvPr id="61" name="Pentagon 6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96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7" name="Pentagon 11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0607" y="2381250"/>
            <a:ext cx="3140869" cy="1990725"/>
          </a:xfrm>
        </p:spPr>
      </p:sp>
    </p:spTree>
    <p:extLst>
      <p:ext uri="{BB962C8B-B14F-4D97-AF65-F5344CB8AC3E}">
        <p14:creationId xmlns:p14="http://schemas.microsoft.com/office/powerpoint/2010/main" val="34028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6" name="Pentagon 115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69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53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1" name="Pentagon 11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85333" y="1900149"/>
            <a:ext cx="1431000" cy="327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33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53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1" name="Pentagon 11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85333" y="2295525"/>
            <a:ext cx="1431000" cy="2440578"/>
          </a:xfrm>
        </p:spPr>
      </p:sp>
    </p:spTree>
    <p:extLst>
      <p:ext uri="{BB962C8B-B14F-4D97-AF65-F5344CB8AC3E}">
        <p14:creationId xmlns:p14="http://schemas.microsoft.com/office/powerpoint/2010/main" val="209128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023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49763" y="2288393"/>
            <a:ext cx="1720963" cy="2569357"/>
          </a:xfrm>
        </p:spPr>
      </p:sp>
    </p:spTree>
    <p:extLst>
      <p:ext uri="{BB962C8B-B14F-4D97-AF65-F5344CB8AC3E}">
        <p14:creationId xmlns:p14="http://schemas.microsoft.com/office/powerpoint/2010/main" val="72584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065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1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93536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781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0339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93536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76978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411661"/>
            <a:ext cx="2135590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399537"/>
            <a:ext cx="2082729" cy="2177701"/>
          </a:xfrm>
        </p:spPr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717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9625"/>
            <a:ext cx="5850083" cy="1915500"/>
          </a:xfrm>
        </p:spPr>
      </p:sp>
    </p:spTree>
    <p:extLst>
      <p:ext uri="{BB962C8B-B14F-4D97-AF65-F5344CB8AC3E}">
        <p14:creationId xmlns:p14="http://schemas.microsoft.com/office/powerpoint/2010/main" val="123513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4491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90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819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2055" y="3072585"/>
            <a:ext cx="1440000" cy="1440000"/>
          </a:xfrm>
          <a:prstGeom prst="diamond">
            <a:avLst/>
          </a:prstGeom>
          <a:ln w="31750">
            <a:solidFill>
              <a:schemeClr val="accent3"/>
            </a:solidFill>
          </a:ln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3715" y="2048195"/>
            <a:ext cx="1440000" cy="1440000"/>
          </a:xfrm>
          <a:prstGeom prst="diamond">
            <a:avLst/>
          </a:prstGeom>
          <a:ln w="31750">
            <a:solidFill>
              <a:schemeClr val="accent2"/>
            </a:solidFill>
          </a:ln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03715" y="4107827"/>
            <a:ext cx="1440000" cy="1440000"/>
          </a:xfrm>
          <a:prstGeom prst="diamond">
            <a:avLst/>
          </a:prstGeom>
          <a:ln w="31750"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36360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2055" y="3072585"/>
            <a:ext cx="1440000" cy="1440000"/>
          </a:xfrm>
          <a:prstGeom prst="diamond">
            <a:avLst/>
          </a:prstGeom>
          <a:ln w="31750">
            <a:solidFill>
              <a:schemeClr val="accent3"/>
            </a:solidFill>
          </a:ln>
        </p:spPr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3715" y="2048195"/>
            <a:ext cx="1440000" cy="1440000"/>
          </a:xfrm>
          <a:prstGeom prst="diamond">
            <a:avLst/>
          </a:prstGeom>
          <a:ln w="31750">
            <a:solidFill>
              <a:schemeClr val="accent2"/>
            </a:solidFill>
          </a:ln>
        </p:spPr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03715" y="4107827"/>
            <a:ext cx="1440000" cy="1440000"/>
          </a:xfrm>
          <a:prstGeom prst="diamond">
            <a:avLst/>
          </a:prstGeom>
          <a:ln w="31750"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188665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91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 userDrawn="1"/>
        </p:nvGrpSpPr>
        <p:grpSpPr>
          <a:xfrm>
            <a:off x="-580959" y="-1"/>
            <a:ext cx="10286868" cy="6861364"/>
            <a:chOff x="-95003" y="-1"/>
            <a:chExt cx="8904740" cy="6861364"/>
          </a:xfrm>
        </p:grpSpPr>
        <p:grpSp>
          <p:nvGrpSpPr>
            <p:cNvPr id="146" name="Group 145"/>
            <p:cNvGrpSpPr/>
            <p:nvPr userDrawn="1"/>
          </p:nvGrpSpPr>
          <p:grpSpPr>
            <a:xfrm>
              <a:off x="5842615" y="0"/>
              <a:ext cx="2967122" cy="6858000"/>
              <a:chOff x="7790152" y="0"/>
              <a:chExt cx="3956162" cy="6858000"/>
            </a:xfrm>
          </p:grpSpPr>
          <p:sp>
            <p:nvSpPr>
              <p:cNvPr id="226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7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9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0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1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2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3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4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5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6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7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8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9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0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1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2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3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4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5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6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7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8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9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0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1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2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3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4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5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6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7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8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9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47" name="Group 146"/>
            <p:cNvGrpSpPr/>
            <p:nvPr userDrawn="1"/>
          </p:nvGrpSpPr>
          <p:grpSpPr>
            <a:xfrm>
              <a:off x="2449003" y="-1"/>
              <a:ext cx="3816439" cy="6858000"/>
              <a:chOff x="7790152" y="0"/>
              <a:chExt cx="5088585" cy="6858000"/>
            </a:xfrm>
          </p:grpSpPr>
          <p:sp>
            <p:nvSpPr>
              <p:cNvPr id="181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2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3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4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5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6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7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8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9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0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1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2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3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4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5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6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7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8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9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0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1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2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3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4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5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6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7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8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9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0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1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2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3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4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5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6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7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8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9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0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1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2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3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4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5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48" name="Group 147"/>
            <p:cNvGrpSpPr/>
            <p:nvPr userDrawn="1"/>
          </p:nvGrpSpPr>
          <p:grpSpPr>
            <a:xfrm rot="10800000">
              <a:off x="-95003" y="3363"/>
              <a:ext cx="2967122" cy="6858000"/>
              <a:chOff x="7790152" y="0"/>
              <a:chExt cx="3956162" cy="6858000"/>
            </a:xfrm>
          </p:grpSpPr>
          <p:sp>
            <p:nvSpPr>
              <p:cNvPr id="149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0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2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4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6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8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0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2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8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9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0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1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2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3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4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5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6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7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8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9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0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260" name="Pentagon 25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780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580959" y="-1"/>
            <a:ext cx="10286868" cy="6861364"/>
            <a:chOff x="-95003" y="-1"/>
            <a:chExt cx="8904740" cy="6861364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5842615" y="0"/>
              <a:ext cx="2967122" cy="6858000"/>
              <a:chOff x="7790152" y="0"/>
              <a:chExt cx="3956162" cy="6858000"/>
            </a:xfrm>
          </p:grpSpPr>
          <p:sp>
            <p:nvSpPr>
              <p:cNvPr id="7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9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53" name="Group 52"/>
            <p:cNvGrpSpPr/>
            <p:nvPr userDrawn="1"/>
          </p:nvGrpSpPr>
          <p:grpSpPr>
            <a:xfrm>
              <a:off x="2449003" y="-1"/>
              <a:ext cx="3816439" cy="6858000"/>
              <a:chOff x="7790152" y="0"/>
              <a:chExt cx="5088585" cy="6858000"/>
            </a:xfrm>
          </p:grpSpPr>
          <p:sp>
            <p:nvSpPr>
              <p:cNvPr id="54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6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7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0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1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2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8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9" name="Group 98"/>
            <p:cNvGrpSpPr/>
            <p:nvPr userDrawn="1"/>
          </p:nvGrpSpPr>
          <p:grpSpPr>
            <a:xfrm rot="10800000">
              <a:off x="-95003" y="3363"/>
              <a:ext cx="2967122" cy="6858000"/>
              <a:chOff x="7790152" y="0"/>
              <a:chExt cx="3956162" cy="6858000"/>
            </a:xfrm>
          </p:grpSpPr>
          <p:sp>
            <p:nvSpPr>
              <p:cNvPr id="100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1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2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6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45" name="Pentagon 14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872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68266" y="1629497"/>
            <a:ext cx="2615803" cy="2042218"/>
          </a:xfrm>
        </p:spPr>
      </p:sp>
    </p:spTree>
    <p:extLst>
      <p:ext uri="{BB962C8B-B14F-4D97-AF65-F5344CB8AC3E}">
        <p14:creationId xmlns:p14="http://schemas.microsoft.com/office/powerpoint/2010/main" val="143609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1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93536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781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0339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93536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21983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257426"/>
            <a:ext cx="2006203" cy="34893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99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514425"/>
            <a:ext cx="2006203" cy="2661042"/>
          </a:xfrm>
        </p:spPr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525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50061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960" y="2023685"/>
            <a:ext cx="2783463" cy="3767516"/>
          </a:xfrm>
        </p:spPr>
      </p:sp>
    </p:spTree>
    <p:extLst>
      <p:ext uri="{BB962C8B-B14F-4D97-AF65-F5344CB8AC3E}">
        <p14:creationId xmlns:p14="http://schemas.microsoft.com/office/powerpoint/2010/main" val="171896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08810" y="2006211"/>
            <a:ext cx="1669256" cy="2851062"/>
          </a:xfrm>
        </p:spPr>
      </p:sp>
    </p:spTree>
    <p:extLst>
      <p:ext uri="{BB962C8B-B14F-4D97-AF65-F5344CB8AC3E}">
        <p14:creationId xmlns:p14="http://schemas.microsoft.com/office/powerpoint/2010/main" val="348831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08810" y="2006211"/>
            <a:ext cx="1669256" cy="2851062"/>
          </a:xfrm>
        </p:spPr>
      </p:sp>
    </p:spTree>
    <p:extLst>
      <p:ext uri="{BB962C8B-B14F-4D97-AF65-F5344CB8AC3E}">
        <p14:creationId xmlns:p14="http://schemas.microsoft.com/office/powerpoint/2010/main" val="998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0440" y="2361144"/>
            <a:ext cx="1548000" cy="1548000"/>
          </a:xfrm>
          <a:prstGeom prst="ellipse">
            <a:avLst/>
          </a:prstGeom>
        </p:spPr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162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3506" y="2000480"/>
            <a:ext cx="1849669" cy="3200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411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848430" y="4680745"/>
            <a:ext cx="1990895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809626" y="-1287186"/>
            <a:ext cx="2371725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7" name="Pentagon 5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309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7848430" y="4680745"/>
            <a:ext cx="1990895" cy="3255963"/>
            <a:chOff x="11062393" y="4680744"/>
            <a:chExt cx="1694058" cy="3255963"/>
          </a:xfrm>
        </p:grpSpPr>
        <p:sp>
          <p:nvSpPr>
            <p:cNvPr id="58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-809626" y="-1287186"/>
            <a:ext cx="2371725" cy="4084516"/>
            <a:chOff x="-690035" y="-1287186"/>
            <a:chExt cx="2126912" cy="4084516"/>
          </a:xfrm>
        </p:grpSpPr>
        <p:sp>
          <p:nvSpPr>
            <p:cNvPr id="81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2" name="Pentagon 10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49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7848430" y="4680745"/>
            <a:ext cx="1990895" cy="3255963"/>
            <a:chOff x="11062393" y="4680744"/>
            <a:chExt cx="1694058" cy="3255963"/>
          </a:xfrm>
        </p:grpSpPr>
        <p:sp>
          <p:nvSpPr>
            <p:cNvPr id="58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-809626" y="-1287186"/>
            <a:ext cx="2371725" cy="4084516"/>
            <a:chOff x="-690035" y="-1287186"/>
            <a:chExt cx="2126912" cy="4084516"/>
          </a:xfrm>
        </p:grpSpPr>
        <p:sp>
          <p:nvSpPr>
            <p:cNvPr id="81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2" name="Pentagon 10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453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8120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7456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34718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66019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5578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309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98854" y="1801471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8483" y="1801471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28483" y="3521769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98854" y="3521769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79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57310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04573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35873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5432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627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93808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41070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72371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930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1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7102" y="395565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70204" y="170482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70204" y="4000499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7102" y="170482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200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7785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95048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26348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5907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15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9" name="Pentagon 7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0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27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46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8" name="Pentagon 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14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entagon 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656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222" y="1644650"/>
            <a:ext cx="7890272" cy="329723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029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77690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75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227636" y="1273427"/>
            <a:ext cx="2700000" cy="2700000"/>
          </a:xfrm>
          <a:prstGeom prst="ellipse">
            <a:avLst/>
          </a:prstGeom>
        </p:spPr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525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796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74356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76654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76654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390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988920" y="713"/>
            <a:ext cx="6072780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67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103221" y="76913"/>
            <a:ext cx="4663926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94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317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51354" y="1768432"/>
            <a:ext cx="2052000" cy="2052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55491" y="1791414"/>
            <a:ext cx="2052000" cy="2052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61360" y="1791414"/>
            <a:ext cx="2052000" cy="2052000"/>
          </a:xfrm>
          <a:prstGeom prst="ellipse">
            <a:avLst/>
          </a:prstGeom>
        </p:spPr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234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265" y="0"/>
            <a:ext cx="2544293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516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81049" y="0"/>
            <a:ext cx="3371850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1" name="Pentagon 3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955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89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 flipH="1">
            <a:off x="5037822" y="-5740"/>
            <a:ext cx="5652489" cy="686374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0" name="Pentagon 5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28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entagon 15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64" name="Group 63"/>
          <p:cNvGrpSpPr/>
          <p:nvPr userDrawn="1"/>
        </p:nvGrpSpPr>
        <p:grpSpPr>
          <a:xfrm flipH="1">
            <a:off x="5037822" y="-5740"/>
            <a:ext cx="5652489" cy="6863740"/>
            <a:chOff x="5973431" y="0"/>
            <a:chExt cx="6218569" cy="6858000"/>
          </a:xfrm>
        </p:grpSpPr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0948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entagon 15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9784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74" name="Group 173"/>
          <p:cNvGrpSpPr/>
          <p:nvPr userDrawn="1"/>
        </p:nvGrpSpPr>
        <p:grpSpPr>
          <a:xfrm flipH="1">
            <a:off x="5037822" y="-5740"/>
            <a:ext cx="5652489" cy="6863740"/>
            <a:chOff x="5973431" y="0"/>
            <a:chExt cx="6218569" cy="6858000"/>
          </a:xfrm>
        </p:grpSpPr>
        <p:sp>
          <p:nvSpPr>
            <p:cNvPr id="175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6721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3444" y="1574801"/>
            <a:ext cx="4758929" cy="4759325"/>
          </a:xfrm>
        </p:spPr>
        <p:txBody>
          <a:bodyPr/>
          <a:lstStyle/>
          <a:p>
            <a:endParaRPr lang="id-ID"/>
          </a:p>
        </p:txBody>
      </p: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64" name="Group 63"/>
          <p:cNvGrpSpPr/>
          <p:nvPr userDrawn="1"/>
        </p:nvGrpSpPr>
        <p:grpSpPr>
          <a:xfrm flipH="1">
            <a:off x="5037822" y="-5740"/>
            <a:ext cx="5652489" cy="6863740"/>
            <a:chOff x="5973431" y="0"/>
            <a:chExt cx="6218569" cy="6858000"/>
          </a:xfrm>
        </p:grpSpPr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688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6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14875" y="2031320"/>
            <a:ext cx="4737498" cy="3578906"/>
          </a:xfrm>
        </p:spPr>
      </p:sp>
      <p:grpSp>
        <p:nvGrpSpPr>
          <p:cNvPr id="64" name="Group 63"/>
          <p:cNvGrpSpPr/>
          <p:nvPr userDrawn="1"/>
        </p:nvGrpSpPr>
        <p:grpSpPr>
          <a:xfrm flipH="1">
            <a:off x="5037822" y="-5740"/>
            <a:ext cx="5652489" cy="6863740"/>
            <a:chOff x="5973431" y="0"/>
            <a:chExt cx="6218569" cy="6858000"/>
          </a:xfrm>
        </p:grpSpPr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1005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0414" y="1368304"/>
            <a:ext cx="2124000" cy="2124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64" name="Group 63"/>
          <p:cNvGrpSpPr/>
          <p:nvPr userDrawn="1"/>
        </p:nvGrpSpPr>
        <p:grpSpPr>
          <a:xfrm flipH="1">
            <a:off x="5037822" y="-5740"/>
            <a:ext cx="5652489" cy="6863740"/>
            <a:chOff x="5973431" y="0"/>
            <a:chExt cx="6218569" cy="6858000"/>
          </a:xfrm>
        </p:grpSpPr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9762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01903" y="2936005"/>
            <a:ext cx="2268000" cy="226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55644" y="4150539"/>
            <a:ext cx="1656000" cy="1656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21215" y="4112439"/>
            <a:ext cx="1620000" cy="162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1019" y="2004333"/>
            <a:ext cx="1764000" cy="1764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40786" y="1821049"/>
            <a:ext cx="2124000" cy="2124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22154" y="1223099"/>
            <a:ext cx="1620000" cy="162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65" name="Pentagon 16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57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20567" y="-504039"/>
            <a:ext cx="9736471" cy="4523595"/>
            <a:chOff x="978668" y="-504039"/>
            <a:chExt cx="10775113" cy="4523595"/>
          </a:xfrm>
        </p:grpSpPr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970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 userDrawn="1"/>
        </p:nvGrpSpPr>
        <p:grpSpPr>
          <a:xfrm>
            <a:off x="-220567" y="-504039"/>
            <a:ext cx="9736471" cy="4523595"/>
            <a:chOff x="978668" y="-504039"/>
            <a:chExt cx="10775113" cy="4523595"/>
          </a:xfrm>
        </p:grpSpPr>
        <p:sp>
          <p:nvSpPr>
            <p:cNvPr id="91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227" name="Pentagon 22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541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498600" y="-205430"/>
            <a:ext cx="11557000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24" name="Pentagon 22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240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46" name="Group 45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4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6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8536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entagon 24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9784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417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045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419101" y="3030470"/>
            <a:ext cx="10429875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5800" y="1848335"/>
            <a:ext cx="1872000" cy="1872000"/>
          </a:xfrm>
          <a:prstGeom prst="ellipse">
            <a:avLst/>
          </a:prstGeom>
        </p:spPr>
      </p:sp>
      <p:sp>
        <p:nvSpPr>
          <p:cNvPr id="8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41035" y="1871317"/>
            <a:ext cx="1872000" cy="1872000"/>
          </a:xfrm>
          <a:prstGeom prst="ellipse">
            <a:avLst/>
          </a:prstGeom>
        </p:spPr>
      </p:sp>
      <p:sp>
        <p:nvSpPr>
          <p:cNvPr id="8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64716" y="1871317"/>
            <a:ext cx="1872000" cy="1872000"/>
          </a:xfrm>
          <a:prstGeom prst="ellipse">
            <a:avLst/>
          </a:prstGeom>
        </p:spPr>
      </p:sp>
      <p:sp>
        <p:nvSpPr>
          <p:cNvPr id="82" name="Pentagon 8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035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5" name="Pentagon 7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69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834501" y="-432422"/>
            <a:ext cx="10757433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67495" y="689716"/>
            <a:ext cx="2412000" cy="2412000"/>
          </a:xfrm>
          <a:prstGeom prst="ellipse">
            <a:avLst/>
          </a:prstGeom>
        </p:spPr>
      </p:sp>
      <p:sp>
        <p:nvSpPr>
          <p:cNvPr id="90" name="Pentagon 8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927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432422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72295" y="689717"/>
            <a:ext cx="1790700" cy="2389187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8485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42710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211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89138"/>
            <a:ext cx="9144000" cy="28876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42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103221" y="76913"/>
            <a:ext cx="4663926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01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7200000">
            <a:off x="6830205" y="-679775"/>
            <a:ext cx="2732717" cy="286269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6200000">
            <a:off x="7753681" y="5300754"/>
            <a:ext cx="2088215" cy="2318023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  <p:sp>
        <p:nvSpPr>
          <p:cNvPr id="45" name="Pentagon 4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30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69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265" y="0"/>
            <a:ext cx="2544293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246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65762" y="978152"/>
            <a:ext cx="2168233" cy="2890977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1326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17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549357"/>
            <a:ext cx="1890000" cy="252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572339"/>
            <a:ext cx="1890000" cy="252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572339"/>
            <a:ext cx="1890000" cy="252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99512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7903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421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222" y="1644650"/>
            <a:ext cx="7890272" cy="329723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387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92611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823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942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20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21.xml"/><Relationship Id="rId122" Type="http://schemas.openxmlformats.org/officeDocument/2006/relationships/slideLayout" Target="../slideLayouts/slideLayout122.xml"/><Relationship Id="rId123" Type="http://schemas.openxmlformats.org/officeDocument/2006/relationships/slideLayout" Target="../slideLayouts/slideLayout123.xml"/><Relationship Id="rId124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5.xml"/><Relationship Id="rId126" Type="http://schemas.openxmlformats.org/officeDocument/2006/relationships/slideLayout" Target="../slideLayouts/slideLayout126.xml"/><Relationship Id="rId127" Type="http://schemas.openxmlformats.org/officeDocument/2006/relationships/slideLayout" Target="../slideLayouts/slideLayout127.xml"/><Relationship Id="rId128" Type="http://schemas.openxmlformats.org/officeDocument/2006/relationships/slideLayout" Target="../slideLayouts/slideLayout128.xml"/><Relationship Id="rId129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slideLayout" Target="../slideLayouts/slideLayout106.xml"/><Relationship Id="rId107" Type="http://schemas.openxmlformats.org/officeDocument/2006/relationships/slideLayout" Target="../slideLayouts/slideLayout107.xml"/><Relationship Id="rId108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09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00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30" Type="http://schemas.openxmlformats.org/officeDocument/2006/relationships/slideLayout" Target="../slideLayouts/slideLayout130.xml"/><Relationship Id="rId131" Type="http://schemas.openxmlformats.org/officeDocument/2006/relationships/slideLayout" Target="../slideLayouts/slideLayout131.xml"/><Relationship Id="rId132" Type="http://schemas.openxmlformats.org/officeDocument/2006/relationships/slideLayout" Target="../slideLayouts/slideLayout132.xml"/><Relationship Id="rId133" Type="http://schemas.openxmlformats.org/officeDocument/2006/relationships/slideLayout" Target="../slideLayouts/slideLayout133.xml"/><Relationship Id="rId134" Type="http://schemas.openxmlformats.org/officeDocument/2006/relationships/slideLayout" Target="../slideLayouts/slideLayout134.xml"/><Relationship Id="rId135" Type="http://schemas.openxmlformats.org/officeDocument/2006/relationships/slideLayout" Target="../slideLayouts/slideLayout135.xml"/><Relationship Id="rId136" Type="http://schemas.openxmlformats.org/officeDocument/2006/relationships/slideLayout" Target="../slideLayouts/slideLayout136.xml"/><Relationship Id="rId137" Type="http://schemas.openxmlformats.org/officeDocument/2006/relationships/slideLayout" Target="../slideLayouts/slideLayout137.xml"/><Relationship Id="rId138" Type="http://schemas.openxmlformats.org/officeDocument/2006/relationships/slideLayout" Target="../slideLayouts/slideLayout138.xml"/><Relationship Id="rId139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110" Type="http://schemas.openxmlformats.org/officeDocument/2006/relationships/slideLayout" Target="../slideLayouts/slideLayout110.xml"/><Relationship Id="rId111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12.xml"/><Relationship Id="rId113" Type="http://schemas.openxmlformats.org/officeDocument/2006/relationships/slideLayout" Target="../slideLayouts/slideLayout113.xml"/><Relationship Id="rId114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5.xml"/><Relationship Id="rId116" Type="http://schemas.openxmlformats.org/officeDocument/2006/relationships/slideLayout" Target="../slideLayouts/slideLayout116.xml"/><Relationship Id="rId117" Type="http://schemas.openxmlformats.org/officeDocument/2006/relationships/slideLayout" Target="../slideLayouts/slideLayout117.xml"/><Relationship Id="rId118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Relationship Id="rId140" Type="http://schemas.openxmlformats.org/officeDocument/2006/relationships/slideLayout" Target="../slideLayouts/slideLayout140.xml"/><Relationship Id="rId141" Type="http://schemas.openxmlformats.org/officeDocument/2006/relationships/slideLayout" Target="../slideLayouts/slideLayout141.xml"/><Relationship Id="rId142" Type="http://schemas.openxmlformats.org/officeDocument/2006/relationships/slideLayout" Target="../slideLayouts/slideLayout142.xml"/><Relationship Id="rId143" Type="http://schemas.openxmlformats.org/officeDocument/2006/relationships/slideLayout" Target="../slideLayouts/slideLayout143.xml"/><Relationship Id="rId144" Type="http://schemas.openxmlformats.org/officeDocument/2006/relationships/slideLayout" Target="../slideLayouts/slideLayout144.xml"/><Relationship Id="rId145" Type="http://schemas.openxmlformats.org/officeDocument/2006/relationships/slideLayout" Target="../slideLayouts/slideLayout145.xml"/><Relationship Id="rId146" Type="http://schemas.openxmlformats.org/officeDocument/2006/relationships/slideLayout" Target="../slideLayouts/slideLayout146.xml"/><Relationship Id="rId14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7161" y="6369249"/>
            <a:ext cx="1015370" cy="282440"/>
            <a:chOff x="307161" y="6369249"/>
            <a:chExt cx="1015370" cy="28244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554628" y="6369249"/>
              <a:ext cx="7679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 smtClean="0">
                  <a:solidFill>
                    <a:schemeClr val="tx2"/>
                  </a:solidFill>
                  <a:latin typeface="Bebas" pitchFamily="2" charset="0"/>
                </a:rPr>
                <a:t>KOMPLET</a:t>
              </a:r>
              <a:endParaRPr lang="id-ID" sz="1200" dirty="0">
                <a:solidFill>
                  <a:schemeClr val="tx2"/>
                </a:solidFill>
                <a:latin typeface="Bebas" pitchFamily="2" charset="0"/>
              </a:endParaRPr>
            </a:p>
          </p:txBody>
        </p:sp>
        <p:grpSp>
          <p:nvGrpSpPr>
            <p:cNvPr id="38" name="Group 37"/>
            <p:cNvGrpSpPr/>
            <p:nvPr userDrawn="1"/>
          </p:nvGrpSpPr>
          <p:grpSpPr>
            <a:xfrm>
              <a:off x="307161" y="6386511"/>
              <a:ext cx="282215" cy="265178"/>
              <a:chOff x="4262509" y="1544643"/>
              <a:chExt cx="3712566" cy="3488436"/>
            </a:xfrm>
          </p:grpSpPr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358748" y="1997341"/>
                <a:ext cx="701238" cy="1402476"/>
              </a:xfrm>
              <a:custGeom>
                <a:avLst/>
                <a:gdLst>
                  <a:gd name="T0" fmla="*/ 0 w 316"/>
                  <a:gd name="T1" fmla="*/ 316 h 632"/>
                  <a:gd name="T2" fmla="*/ 316 w 316"/>
                  <a:gd name="T3" fmla="*/ 632 h 632"/>
                  <a:gd name="T4" fmla="*/ 316 w 316"/>
                  <a:gd name="T5" fmla="*/ 0 h 632"/>
                  <a:gd name="T6" fmla="*/ 0 w 316"/>
                  <a:gd name="T7" fmla="*/ 316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632">
                    <a:moveTo>
                      <a:pt x="0" y="316"/>
                    </a:moveTo>
                    <a:lnTo>
                      <a:pt x="316" y="632"/>
                    </a:lnTo>
                    <a:lnTo>
                      <a:pt x="316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4706330" y="3437542"/>
                <a:ext cx="1335903" cy="667952"/>
              </a:xfrm>
              <a:custGeom>
                <a:avLst/>
                <a:gdLst>
                  <a:gd name="T0" fmla="*/ 602 w 602"/>
                  <a:gd name="T1" fmla="*/ 0 h 301"/>
                  <a:gd name="T2" fmla="*/ 0 w 602"/>
                  <a:gd name="T3" fmla="*/ 0 h 301"/>
                  <a:gd name="T4" fmla="*/ 301 w 602"/>
                  <a:gd name="T5" fmla="*/ 301 h 301"/>
                  <a:gd name="T6" fmla="*/ 602 w 602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2" h="301">
                    <a:moveTo>
                      <a:pt x="602" y="0"/>
                    </a:moveTo>
                    <a:lnTo>
                      <a:pt x="0" y="0"/>
                    </a:lnTo>
                    <a:lnTo>
                      <a:pt x="301" y="301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4262509" y="2525488"/>
                <a:ext cx="1779724" cy="889863"/>
              </a:xfrm>
              <a:custGeom>
                <a:avLst/>
                <a:gdLst>
                  <a:gd name="T0" fmla="*/ 802 w 802"/>
                  <a:gd name="T1" fmla="*/ 401 h 401"/>
                  <a:gd name="T2" fmla="*/ 401 w 802"/>
                  <a:gd name="T3" fmla="*/ 0 h 401"/>
                  <a:gd name="T4" fmla="*/ 0 w 802"/>
                  <a:gd name="T5" fmla="*/ 401 h 401"/>
                  <a:gd name="T6" fmla="*/ 802 w 802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2" h="401">
                    <a:moveTo>
                      <a:pt x="802" y="401"/>
                    </a:moveTo>
                    <a:lnTo>
                      <a:pt x="401" y="0"/>
                    </a:lnTo>
                    <a:lnTo>
                      <a:pt x="0" y="401"/>
                    </a:lnTo>
                    <a:lnTo>
                      <a:pt x="802" y="4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5269984" y="3453075"/>
                <a:ext cx="790002" cy="1580004"/>
              </a:xfrm>
              <a:custGeom>
                <a:avLst/>
                <a:gdLst>
                  <a:gd name="T0" fmla="*/ 356 w 356"/>
                  <a:gd name="T1" fmla="*/ 0 h 712"/>
                  <a:gd name="T2" fmla="*/ 0 w 356"/>
                  <a:gd name="T3" fmla="*/ 356 h 712"/>
                  <a:gd name="T4" fmla="*/ 356 w 356"/>
                  <a:gd name="T5" fmla="*/ 712 h 712"/>
                  <a:gd name="T6" fmla="*/ 356 w 356"/>
                  <a:gd name="T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6" h="712">
                    <a:moveTo>
                      <a:pt x="356" y="0"/>
                    </a:moveTo>
                    <a:lnTo>
                      <a:pt x="0" y="356"/>
                    </a:lnTo>
                    <a:lnTo>
                      <a:pt x="356" y="71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6079957" y="1544643"/>
                <a:ext cx="932025" cy="1855173"/>
              </a:xfrm>
              <a:custGeom>
                <a:avLst/>
                <a:gdLst>
                  <a:gd name="T0" fmla="*/ 0 w 420"/>
                  <a:gd name="T1" fmla="*/ 836 h 836"/>
                  <a:gd name="T2" fmla="*/ 420 w 420"/>
                  <a:gd name="T3" fmla="*/ 418 h 836"/>
                  <a:gd name="T4" fmla="*/ 0 w 420"/>
                  <a:gd name="T5" fmla="*/ 0 h 836"/>
                  <a:gd name="T6" fmla="*/ 0 w 420"/>
                  <a:gd name="T7" fmla="*/ 83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0" h="836">
                    <a:moveTo>
                      <a:pt x="0" y="836"/>
                    </a:moveTo>
                    <a:lnTo>
                      <a:pt x="420" y="418"/>
                    </a:lnTo>
                    <a:lnTo>
                      <a:pt x="0" y="0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6079957" y="3453075"/>
                <a:ext cx="647979" cy="1289302"/>
              </a:xfrm>
              <a:custGeom>
                <a:avLst/>
                <a:gdLst>
                  <a:gd name="T0" fmla="*/ 0 w 292"/>
                  <a:gd name="T1" fmla="*/ 0 h 581"/>
                  <a:gd name="T2" fmla="*/ 0 w 292"/>
                  <a:gd name="T3" fmla="*/ 581 h 581"/>
                  <a:gd name="T4" fmla="*/ 292 w 292"/>
                  <a:gd name="T5" fmla="*/ 292 h 581"/>
                  <a:gd name="T6" fmla="*/ 0 w 292"/>
                  <a:gd name="T7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" h="581">
                    <a:moveTo>
                      <a:pt x="0" y="0"/>
                    </a:moveTo>
                    <a:lnTo>
                      <a:pt x="0" y="581"/>
                    </a:lnTo>
                    <a:lnTo>
                      <a:pt x="292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6095492" y="2663073"/>
                <a:ext cx="1511211" cy="752278"/>
              </a:xfrm>
              <a:custGeom>
                <a:avLst/>
                <a:gdLst>
                  <a:gd name="T0" fmla="*/ 0 w 681"/>
                  <a:gd name="T1" fmla="*/ 339 h 339"/>
                  <a:gd name="T2" fmla="*/ 681 w 681"/>
                  <a:gd name="T3" fmla="*/ 339 h 339"/>
                  <a:gd name="T4" fmla="*/ 342 w 681"/>
                  <a:gd name="T5" fmla="*/ 0 h 339"/>
                  <a:gd name="T6" fmla="*/ 0 w 681"/>
                  <a:gd name="T7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1" h="339">
                    <a:moveTo>
                      <a:pt x="0" y="339"/>
                    </a:moveTo>
                    <a:lnTo>
                      <a:pt x="681" y="339"/>
                    </a:lnTo>
                    <a:lnTo>
                      <a:pt x="342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6095492" y="3437542"/>
                <a:ext cx="1879583" cy="943121"/>
              </a:xfrm>
              <a:custGeom>
                <a:avLst/>
                <a:gdLst>
                  <a:gd name="T0" fmla="*/ 0 w 847"/>
                  <a:gd name="T1" fmla="*/ 0 h 425"/>
                  <a:gd name="T2" fmla="*/ 423 w 847"/>
                  <a:gd name="T3" fmla="*/ 425 h 425"/>
                  <a:gd name="T4" fmla="*/ 847 w 847"/>
                  <a:gd name="T5" fmla="*/ 0 h 425"/>
                  <a:gd name="T6" fmla="*/ 0 w 847"/>
                  <a:gd name="T7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425">
                    <a:moveTo>
                      <a:pt x="0" y="0"/>
                    </a:moveTo>
                    <a:lnTo>
                      <a:pt x="423" y="425"/>
                    </a:lnTo>
                    <a:lnTo>
                      <a:pt x="8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0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3" r:id="rId2"/>
    <p:sldLayoutId id="2147483691" r:id="rId3"/>
    <p:sldLayoutId id="2147483722" r:id="rId4"/>
    <p:sldLayoutId id="2147483693" r:id="rId5"/>
    <p:sldLayoutId id="2147483723" r:id="rId6"/>
    <p:sldLayoutId id="2147483692" r:id="rId7"/>
    <p:sldLayoutId id="2147483724" r:id="rId8"/>
    <p:sldLayoutId id="2147483696" r:id="rId9"/>
    <p:sldLayoutId id="2147483725" r:id="rId10"/>
    <p:sldLayoutId id="2147483697" r:id="rId11"/>
    <p:sldLayoutId id="2147483726" r:id="rId12"/>
    <p:sldLayoutId id="2147483698" r:id="rId13"/>
    <p:sldLayoutId id="2147483745" r:id="rId14"/>
    <p:sldLayoutId id="2147483727" r:id="rId15"/>
    <p:sldLayoutId id="2147483694" r:id="rId16"/>
    <p:sldLayoutId id="2147483721" r:id="rId17"/>
    <p:sldLayoutId id="2147483695" r:id="rId18"/>
    <p:sldLayoutId id="2147483720" r:id="rId19"/>
    <p:sldLayoutId id="2147483654" r:id="rId20"/>
    <p:sldLayoutId id="2147483864" r:id="rId21"/>
    <p:sldLayoutId id="2147483702" r:id="rId22"/>
    <p:sldLayoutId id="2147483729" r:id="rId23"/>
    <p:sldLayoutId id="2147483751" r:id="rId24"/>
    <p:sldLayoutId id="2147483700" r:id="rId25"/>
    <p:sldLayoutId id="2147483730" r:id="rId26"/>
    <p:sldLayoutId id="2147483671" r:id="rId27"/>
    <p:sldLayoutId id="2147483749" r:id="rId28"/>
    <p:sldLayoutId id="2147483744" r:id="rId29"/>
    <p:sldLayoutId id="2147483753" r:id="rId30"/>
    <p:sldLayoutId id="2147483752" r:id="rId31"/>
    <p:sldLayoutId id="2147483737" r:id="rId32"/>
    <p:sldLayoutId id="2147483734" r:id="rId33"/>
    <p:sldLayoutId id="2147483709" r:id="rId34"/>
    <p:sldLayoutId id="2147483736" r:id="rId35"/>
    <p:sldLayoutId id="2147483708" r:id="rId36"/>
    <p:sldLayoutId id="2147483707" r:id="rId37"/>
    <p:sldLayoutId id="2147483735" r:id="rId38"/>
    <p:sldLayoutId id="2147483706" r:id="rId39"/>
    <p:sldLayoutId id="2147483705" r:id="rId40"/>
    <p:sldLayoutId id="2147483733" r:id="rId41"/>
    <p:sldLayoutId id="2147483704" r:id="rId42"/>
    <p:sldLayoutId id="2147483703" r:id="rId43"/>
    <p:sldLayoutId id="2147483732" r:id="rId44"/>
    <p:sldLayoutId id="2147483687" r:id="rId45"/>
    <p:sldLayoutId id="2147483688" r:id="rId46"/>
    <p:sldLayoutId id="2147483685" r:id="rId47"/>
    <p:sldLayoutId id="2147483742" r:id="rId48"/>
    <p:sldLayoutId id="2147483741" r:id="rId49"/>
    <p:sldLayoutId id="2147483679" r:id="rId50"/>
    <p:sldLayoutId id="2147483684" r:id="rId51"/>
    <p:sldLayoutId id="2147483682" r:id="rId52"/>
    <p:sldLayoutId id="2147483680" r:id="rId53"/>
    <p:sldLayoutId id="2147483686" r:id="rId54"/>
    <p:sldLayoutId id="2147483681" r:id="rId55"/>
    <p:sldLayoutId id="2147483677" r:id="rId56"/>
    <p:sldLayoutId id="2147483743" r:id="rId57"/>
    <p:sldLayoutId id="2147483739" r:id="rId58"/>
    <p:sldLayoutId id="2147483675" r:id="rId59"/>
    <p:sldLayoutId id="2147483670" r:id="rId60"/>
    <p:sldLayoutId id="2147483667" r:id="rId61"/>
    <p:sldLayoutId id="2147483658" r:id="rId62"/>
    <p:sldLayoutId id="2147483668" r:id="rId63"/>
    <p:sldLayoutId id="2147483666" r:id="rId64"/>
    <p:sldLayoutId id="2147483711" r:id="rId65"/>
    <p:sldLayoutId id="2147483659" r:id="rId66"/>
    <p:sldLayoutId id="2147483669" r:id="rId67"/>
    <p:sldLayoutId id="2147483655" r:id="rId68"/>
    <p:sldLayoutId id="2147483665" r:id="rId69"/>
    <p:sldLayoutId id="2147483660" r:id="rId70"/>
    <p:sldLayoutId id="2147483750" r:id="rId71"/>
    <p:sldLayoutId id="2147483738" r:id="rId72"/>
    <p:sldLayoutId id="2147483699" r:id="rId73"/>
    <p:sldLayoutId id="2147483728" r:id="rId74"/>
    <p:sldLayoutId id="2147483689" r:id="rId75"/>
    <p:sldLayoutId id="2147483690" r:id="rId76"/>
    <p:sldLayoutId id="2147483663" r:id="rId77"/>
    <p:sldLayoutId id="2147483746" r:id="rId78"/>
    <p:sldLayoutId id="2147483710" r:id="rId79"/>
    <p:sldLayoutId id="2147483740" r:id="rId80"/>
    <p:sldLayoutId id="2147483701" r:id="rId81"/>
    <p:sldLayoutId id="2147483747" r:id="rId82"/>
    <p:sldLayoutId id="2147483731" r:id="rId83"/>
    <p:sldLayoutId id="2147483664" r:id="rId84"/>
    <p:sldLayoutId id="2147483796" r:id="rId85"/>
    <p:sldLayoutId id="2147483797" r:id="rId86"/>
    <p:sldLayoutId id="2147483798" r:id="rId87"/>
    <p:sldLayoutId id="2147483799" r:id="rId88"/>
    <p:sldLayoutId id="2147483800" r:id="rId89"/>
    <p:sldLayoutId id="2147483801" r:id="rId90"/>
    <p:sldLayoutId id="2147483802" r:id="rId91"/>
    <p:sldLayoutId id="2147483803" r:id="rId92"/>
    <p:sldLayoutId id="2147483804" r:id="rId93"/>
    <p:sldLayoutId id="2147483805" r:id="rId94"/>
    <p:sldLayoutId id="2147483806" r:id="rId95"/>
    <p:sldLayoutId id="2147483807" r:id="rId96"/>
    <p:sldLayoutId id="2147483808" r:id="rId97"/>
    <p:sldLayoutId id="2147483809" r:id="rId98"/>
    <p:sldLayoutId id="2147483810" r:id="rId99"/>
    <p:sldLayoutId id="2147483811" r:id="rId100"/>
    <p:sldLayoutId id="2147483812" r:id="rId101"/>
    <p:sldLayoutId id="2147483813" r:id="rId102"/>
    <p:sldLayoutId id="2147483814" r:id="rId103"/>
    <p:sldLayoutId id="2147483815" r:id="rId104"/>
    <p:sldLayoutId id="2147483816" r:id="rId105"/>
    <p:sldLayoutId id="2147483817" r:id="rId106"/>
    <p:sldLayoutId id="2147483818" r:id="rId107"/>
    <p:sldLayoutId id="2147483819" r:id="rId108"/>
    <p:sldLayoutId id="2147483820" r:id="rId109"/>
    <p:sldLayoutId id="2147483821" r:id="rId110"/>
    <p:sldLayoutId id="2147483822" r:id="rId111"/>
    <p:sldLayoutId id="2147483823" r:id="rId112"/>
    <p:sldLayoutId id="2147483824" r:id="rId113"/>
    <p:sldLayoutId id="2147483825" r:id="rId114"/>
    <p:sldLayoutId id="2147483826" r:id="rId115"/>
    <p:sldLayoutId id="2147483827" r:id="rId116"/>
    <p:sldLayoutId id="2147483828" r:id="rId117"/>
    <p:sldLayoutId id="2147483829" r:id="rId118"/>
    <p:sldLayoutId id="2147483830" r:id="rId119"/>
    <p:sldLayoutId id="2147483831" r:id="rId120"/>
    <p:sldLayoutId id="2147483832" r:id="rId121"/>
    <p:sldLayoutId id="2147483833" r:id="rId122"/>
    <p:sldLayoutId id="2147483834" r:id="rId123"/>
    <p:sldLayoutId id="2147483835" r:id="rId124"/>
    <p:sldLayoutId id="2147483836" r:id="rId125"/>
    <p:sldLayoutId id="2147483837" r:id="rId126"/>
    <p:sldLayoutId id="2147483838" r:id="rId127"/>
    <p:sldLayoutId id="2147483839" r:id="rId128"/>
    <p:sldLayoutId id="2147483840" r:id="rId129"/>
    <p:sldLayoutId id="2147483841" r:id="rId130"/>
    <p:sldLayoutId id="2147483842" r:id="rId131"/>
    <p:sldLayoutId id="2147483843" r:id="rId132"/>
    <p:sldLayoutId id="2147483844" r:id="rId133"/>
    <p:sldLayoutId id="2147483845" r:id="rId134"/>
    <p:sldLayoutId id="2147483846" r:id="rId135"/>
    <p:sldLayoutId id="2147483847" r:id="rId136"/>
    <p:sldLayoutId id="2147483848" r:id="rId137"/>
    <p:sldLayoutId id="2147483849" r:id="rId138"/>
    <p:sldLayoutId id="2147483850" r:id="rId139"/>
    <p:sldLayoutId id="2147483851" r:id="rId140"/>
    <p:sldLayoutId id="2147483852" r:id="rId141"/>
    <p:sldLayoutId id="2147483853" r:id="rId142"/>
    <p:sldLayoutId id="2147483854" r:id="rId143"/>
    <p:sldLayoutId id="2147483855" r:id="rId144"/>
    <p:sldLayoutId id="2147483856" r:id="rId145"/>
    <p:sldLayoutId id="2147483857" r:id="rId14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0421-3052-4883-8875-7F122E29084F}" type="datetimeFigureOut">
              <a:rPr lang="id-ID" smtClean="0"/>
              <a:t>30/06/18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0A5B-CA18-47D2-801E-5D97420A52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8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17" r:id="rId3"/>
    <p:sldLayoutId id="214748386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1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4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hdwallpaperimages.xyz/wp-content/uploads/2016/02/black-wallpaper-sko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56" y="-136525"/>
            <a:ext cx="9523828" cy="70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50197" y="2162643"/>
            <a:ext cx="8093412" cy="233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PERLAKSANAAN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PENDEKATAN AWAM OLEH AGENSI-AGENSI KERAJAAN</a:t>
            </a:r>
            <a:endParaRPr lang="id-ID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5" t="56714" r="45572" b="26760"/>
          <a:stretch/>
        </p:blipFill>
        <p:spPr>
          <a:xfrm>
            <a:off x="7570055" y="959482"/>
            <a:ext cx="667611" cy="630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64977" r="66028" b="26010"/>
          <a:stretch/>
        </p:blipFill>
        <p:spPr>
          <a:xfrm>
            <a:off x="7358021" y="1225500"/>
            <a:ext cx="352940" cy="319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36807" r="23525" b="38592"/>
          <a:stretch/>
        </p:blipFill>
        <p:spPr>
          <a:xfrm>
            <a:off x="7882985" y="228375"/>
            <a:ext cx="962261" cy="92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7512" r="54774" b="39718"/>
          <a:stretch/>
        </p:blipFill>
        <p:spPr>
          <a:xfrm>
            <a:off x="7560433" y="622259"/>
            <a:ext cx="444321" cy="454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0484" y="1474462"/>
            <a:ext cx="385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JERAYAWARA</a:t>
            </a:r>
            <a:endParaRPr lang="en-US" sz="3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648" y="5289133"/>
            <a:ext cx="826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Pg.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Anuar</a:t>
            </a:r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Husaini</a:t>
            </a:r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bin Lt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Kol</a:t>
            </a:r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(B)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Pg</a:t>
            </a:r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Haji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Rambli</a:t>
            </a:r>
            <a:endParaRPr lang="en-US" sz="2400" b="1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Ketua</a:t>
            </a:r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Perhubungan</a:t>
            </a:r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Korporat</a:t>
            </a:r>
            <a:endParaRPr lang="en-US" sz="2400" b="1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Kementerian</a:t>
            </a:r>
            <a:r>
              <a:rPr lang="en-US" sz="2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Kesihatan</a:t>
            </a:r>
            <a:endParaRPr lang="en-US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paperimages.xyz/wp-content/uploads/2016/02/black-wallpaper-sko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56" y="-136525"/>
            <a:ext cx="9523828" cy="70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703" y="187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 smtClean="0">
                <a:solidFill>
                  <a:srgbClr val="FFC000"/>
                </a:solidFill>
                <a:latin typeface="Agency FB" panose="020B0503020202020204" pitchFamily="34" charset="0"/>
                <a:cs typeface="Arial"/>
              </a:rPr>
              <a:t>PROSES: </a:t>
            </a:r>
            <a:r>
              <a:rPr lang="en-US" sz="5400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NGT</a:t>
            </a:r>
            <a:endParaRPr lang="en-US" sz="5400" dirty="0">
              <a:solidFill>
                <a:schemeClr val="bg1"/>
              </a:solidFill>
              <a:latin typeface="Agency FB" panose="020B0503020202020204" pitchFamily="34" charset="0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23556" y="1330432"/>
            <a:ext cx="8593137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(nominal </a:t>
            </a:r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group </a:t>
            </a:r>
            <a:r>
              <a:rPr lang="en-US" altLang="en-US" sz="2400" b="1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technique)</a:t>
            </a:r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</a:br>
            <a:r>
              <a:rPr lang="en-US" alt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Tujuan</a:t>
            </a:r>
            <a:r>
              <a:rPr lang="en-US" altLang="en-US" sz="2400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: </a:t>
            </a:r>
            <a:r>
              <a:rPr lang="en-US" alt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Untuk</a:t>
            </a:r>
            <a:r>
              <a:rPr lang="en-US" altLang="en-US" sz="2400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mendapatkan</a:t>
            </a:r>
            <a:r>
              <a:rPr lang="en-US" altLang="en-US" sz="2400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lebih</a:t>
            </a:r>
            <a:r>
              <a:rPr lang="en-US" altLang="en-US" sz="2400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banyak</a:t>
            </a:r>
            <a:r>
              <a:rPr lang="en-US" altLang="en-US" sz="2400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cadangan</a:t>
            </a:r>
            <a:r>
              <a:rPr lang="en-US" altLang="en-US" sz="2400" dirty="0" smtClean="0">
                <a:solidFill>
                  <a:schemeClr val="bg1"/>
                </a:solidFill>
                <a:latin typeface="Agency FB" panose="020B0503020202020204" pitchFamily="34" charset="0"/>
                <a:ea typeface="ＭＳ Ｐゴシック" pitchFamily="34" charset="-128"/>
                <a:cs typeface="Arial"/>
              </a:rPr>
              <a:t>/idea </a:t>
            </a:r>
            <a:endParaRPr lang="en-US" altLang="en-US" sz="2400" b="1" dirty="0">
              <a:solidFill>
                <a:schemeClr val="bg1"/>
              </a:solidFill>
              <a:latin typeface="Agency FB" panose="020B0503020202020204" pitchFamily="34" charset="0"/>
              <a:ea typeface="ＭＳ Ｐゴシック" pitchFamily="34" charset="-128"/>
              <a:cs typeface="Arial"/>
            </a:endParaRPr>
          </a:p>
          <a:p>
            <a:pPr marL="0" indent="0" algn="r">
              <a:spcBef>
                <a:spcPct val="0"/>
              </a:spcBef>
              <a:buNone/>
            </a:pPr>
            <a:endParaRPr lang="en-US" altLang="en-US" sz="2400" dirty="0">
              <a:solidFill>
                <a:schemeClr val="bg1"/>
              </a:solidFill>
              <a:latin typeface="Agency FB" panose="020B0503020202020204" pitchFamily="34" charset="0"/>
              <a:ea typeface="ＭＳ Ｐゴシック" pitchFamily="34" charset="-128"/>
              <a:cs typeface="Arial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3" y="5079149"/>
            <a:ext cx="2195684" cy="16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4359" y="2626286"/>
            <a:ext cx="85446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14350" indent="-5143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r" eaLnBrk="1" hangingPunct="1">
              <a:buClr>
                <a:schemeClr val="tx1">
                  <a:lumMod val="50000"/>
                  <a:lumOff val="50000"/>
                </a:schemeClr>
              </a:buClr>
              <a:buFont typeface="Calibri Light" pitchFamily="34" charset="0"/>
              <a:buAutoNum type="arabicPeriod"/>
            </a:pPr>
            <a:r>
              <a:rPr lang="en-US" altLang="en-US" b="1" dirty="0" smtClean="0">
                <a:solidFill>
                  <a:srgbClr val="FFC000"/>
                </a:solidFill>
                <a:latin typeface="Agency FB" panose="020B0503020202020204" pitchFamily="34" charset="0"/>
                <a:cs typeface="Arial"/>
              </a:rPr>
              <a:t>SETIAP ORANG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menulis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idea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atas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post-it </a:t>
            </a:r>
            <a:r>
              <a:rPr lang="en-US" altLang="en-US" dirty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notes</a:t>
            </a:r>
          </a:p>
          <a:p>
            <a:pPr lvl="1" algn="r" eaLnBrk="1" hangingPunct="1">
              <a:buClr>
                <a:schemeClr val="tx1">
                  <a:lumMod val="50000"/>
                  <a:lumOff val="50000"/>
                </a:schemeClr>
              </a:buClr>
              <a:buFont typeface="Calibri Light" pitchFamily="34" charset="0"/>
              <a:buAutoNum type="arabicPeriod"/>
            </a:pPr>
            <a:r>
              <a:rPr lang="en-US" altLang="en-US" b="1" dirty="0" smtClean="0">
                <a:solidFill>
                  <a:srgbClr val="FFC000"/>
                </a:solidFill>
                <a:latin typeface="Agency FB" panose="020B0503020202020204" pitchFamily="34" charset="0"/>
                <a:cs typeface="Arial"/>
              </a:rPr>
              <a:t>SATU IDEA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bagi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setiap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post-it-note</a:t>
            </a:r>
          </a:p>
          <a:p>
            <a:pPr lvl="1" algn="r" eaLnBrk="1" hangingPunct="1">
              <a:buClr>
                <a:schemeClr val="tx1">
                  <a:lumMod val="50000"/>
                  <a:lumOff val="50000"/>
                </a:schemeClr>
              </a:buClr>
              <a:buFont typeface="Calibri Light" pitchFamily="34" charset="0"/>
              <a:buAutoNum type="arabicPeriod"/>
            </a:pPr>
            <a:r>
              <a:rPr lang="en-US" altLang="en-US" b="1" dirty="0" smtClean="0">
                <a:solidFill>
                  <a:srgbClr val="FFC000"/>
                </a:solidFill>
                <a:latin typeface="Agency FB" panose="020B0503020202020204" pitchFamily="34" charset="0"/>
                <a:cs typeface="Arial"/>
              </a:rPr>
              <a:t>TIADA PERBINCANGAN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, (silent exercise)</a:t>
            </a:r>
            <a:endParaRPr lang="en-US" altLang="en-US" dirty="0">
              <a:solidFill>
                <a:schemeClr val="bg1"/>
              </a:solidFill>
              <a:latin typeface="Agency FB" panose="020B0503020202020204" pitchFamily="34" charset="0"/>
              <a:cs typeface="Arial"/>
            </a:endParaRPr>
          </a:p>
          <a:p>
            <a:pPr lvl="1" algn="r" eaLnBrk="1" hangingPunct="1">
              <a:buClr>
                <a:schemeClr val="tx1">
                  <a:lumMod val="50000"/>
                  <a:lumOff val="50000"/>
                </a:schemeClr>
              </a:buClr>
              <a:buFont typeface="Calibri Light" pitchFamily="34" charset="0"/>
              <a:buAutoNum type="arabicPeriod"/>
            </a:pP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Setelah</a:t>
            </a:r>
            <a:r>
              <a:rPr lang="en-US" altLang="en-US" dirty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selesai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, </a:t>
            </a:r>
            <a:r>
              <a:rPr lang="en-US" altLang="en-US" b="1" dirty="0" smtClean="0">
                <a:solidFill>
                  <a:srgbClr val="FFC000"/>
                </a:solidFill>
                <a:latin typeface="Agency FB" panose="020B0503020202020204" pitchFamily="34" charset="0"/>
                <a:cs typeface="Arial"/>
              </a:rPr>
              <a:t>KONGSIKAN</a:t>
            </a:r>
            <a:r>
              <a:rPr lang="en-US" altLang="en-US" b="1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idea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pada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post-it-notes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dengan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ahli-ahli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kumpulan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endParaRPr lang="en-US" altLang="en-US" dirty="0">
              <a:solidFill>
                <a:schemeClr val="bg1"/>
              </a:solidFill>
              <a:latin typeface="Agency FB" panose="020B0503020202020204" pitchFamily="34" charset="0"/>
              <a:cs typeface="Arial"/>
            </a:endParaRPr>
          </a:p>
          <a:p>
            <a:pPr lvl="1" algn="r" eaLnBrk="1" hangingPunct="1">
              <a:buClr>
                <a:schemeClr val="tx1">
                  <a:lumMod val="50000"/>
                  <a:lumOff val="50000"/>
                </a:schemeClr>
              </a:buClr>
              <a:buFont typeface="Calibri Light" pitchFamily="34" charset="0"/>
              <a:buAutoNum type="arabicPeriod"/>
            </a:pP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Cari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dan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kenali</a:t>
            </a:r>
            <a:r>
              <a:rPr lang="en-US" alt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Arial"/>
              </a:rPr>
              <a:t> </a:t>
            </a:r>
            <a:r>
              <a:rPr lang="en-US" altLang="en-US" b="1" dirty="0" smtClean="0">
                <a:solidFill>
                  <a:srgbClr val="FFC000"/>
                </a:solidFill>
                <a:latin typeface="Agency FB" panose="020B0503020202020204" pitchFamily="34" charset="0"/>
                <a:cs typeface="Arial"/>
              </a:rPr>
              <a:t>PERSAMAAN</a:t>
            </a:r>
            <a:endParaRPr lang="en-US" altLang="en-US" dirty="0">
              <a:solidFill>
                <a:srgbClr val="FFC000"/>
              </a:solidFill>
              <a:latin typeface="Agency FB" panose="020B05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8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alendar icon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607"/>
              </p:ext>
            </p:extLst>
          </p:nvPr>
        </p:nvGraphicFramePr>
        <p:xfrm>
          <a:off x="-16042" y="3411"/>
          <a:ext cx="9160042" cy="68448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0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35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23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72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44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4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13360">
                <a:tc>
                  <a:txBody>
                    <a:bodyPr/>
                    <a:lstStyle/>
                    <a:p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PERINGKAT PEMBENTUKAN </a:t>
                      </a:r>
                    </a:p>
                    <a:p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DASAR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AKTIVITI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KAEDAH / TEKNIK PENDEKATAN AWAM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OBJEKTIF AKTIVITI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PIHAK BERKEPENTINGAN (STAKEHOLDERS)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FAEDAH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CABARAN DIHADAPI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459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1400" noProof="0" dirty="0" smtClean="0"/>
                        <a:t>PERLAKSANAAN</a:t>
                      </a:r>
                      <a:endParaRPr lang="ms-BN" sz="1400" b="1" noProof="0" dirty="0" smtClean="0"/>
                    </a:p>
                  </a:txBody>
                  <a:tcPr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400" noProof="0" dirty="0" smtClean="0"/>
                        <a:t>Mula</a:t>
                      </a:r>
                      <a:r>
                        <a:rPr lang="ms-BN" sz="1400" baseline="0" noProof="0" dirty="0" smtClean="0"/>
                        <a:t> Kerja-kerja Pembangunan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Papan Tanda / Signage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Laman</a:t>
                      </a:r>
                      <a:r>
                        <a:rPr lang="ms-BN" sz="1400" baseline="0" noProof="0" dirty="0" smtClean="0"/>
                        <a:t> Web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Press Release</a:t>
                      </a:r>
                      <a:endParaRPr lang="ms-BN" sz="1400" i="1" baseline="0" noProof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Memaklumkan</a:t>
                      </a:r>
                      <a:r>
                        <a:rPr lang="ms-BN" sz="1400" baseline="0" noProof="0" dirty="0" smtClean="0"/>
                        <a:t> orang ramai bahawa kerja-kerja pembangunan telah dimulakan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400" baseline="0" noProof="0" dirty="0" smtClean="0"/>
                        <a:t>  Orang ramai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400" noProof="0" dirty="0" smtClean="0"/>
                        <a:t>Meningkatkan kesedaran (</a:t>
                      </a:r>
                      <a:r>
                        <a:rPr lang="ms-BN" sz="1400" baseline="0" noProof="0" dirty="0" smtClean="0"/>
                        <a:t>awareness) orang ramai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6902">
                <a:tc v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1400" noProof="0" dirty="0" smtClean="0"/>
                        <a:t>Makluman mengenai pembangunan pusat kesihatan baru</a:t>
                      </a:r>
                    </a:p>
                    <a:p>
                      <a:endParaRPr lang="ms-BN" sz="1400" i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ms-BN" sz="1400" u="sng" kern="1200" noProof="0" dirty="0" smtClean="0"/>
                        <a:t>Dalaman</a:t>
                      </a:r>
                      <a:r>
                        <a:rPr lang="ms-BN" sz="1400" u="sng" kern="1200" baseline="0" noProof="0" dirty="0" smtClean="0"/>
                        <a:t> (Internal):</a:t>
                      </a:r>
                      <a:endParaRPr lang="ms-BN" sz="1400" u="sng" kern="1200" noProof="0" dirty="0" smtClean="0"/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noProof="0" dirty="0" smtClean="0"/>
                        <a:t>Memorandum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noProof="0" dirty="0" smtClean="0"/>
                        <a:t>Nadi Kesihatan (Newsletter)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noProof="0" dirty="0" smtClean="0"/>
                        <a:t>Minit</a:t>
                      </a:r>
                      <a:endParaRPr lang="ms-BN" sz="1400" kern="1200" baseline="0" noProof="0" dirty="0" smtClean="0"/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ms-BN" sz="1400" u="sng" kern="1200" baseline="0" noProof="0" dirty="0" smtClean="0"/>
                        <a:t>Luaran (External):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baseline="0" noProof="0" dirty="0" smtClean="0"/>
                        <a:t>Ucapan Menteri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baseline="0" noProof="0" dirty="0" smtClean="0"/>
                        <a:t>Khutbah Jumaat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baseline="0" noProof="0" dirty="0" smtClean="0"/>
                        <a:t>Poster / Leaflet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baseline="0" noProof="0" dirty="0" smtClean="0"/>
                        <a:t>Laman Web 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baseline="0" noProof="0" dirty="0" smtClean="0"/>
                        <a:t>Media Sosial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baseline="0" noProof="0" dirty="0" smtClean="0"/>
                        <a:t>Sidang Media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baseline="0" noProof="0" dirty="0" smtClean="0"/>
                        <a:t>TV &amp; Radio Promo</a:t>
                      </a:r>
                      <a:endParaRPr lang="ms-BN" sz="1400" i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Memaklumkan kepada</a:t>
                      </a:r>
                      <a:r>
                        <a:rPr lang="ms-BN" sz="1400" baseline="0" noProof="0" dirty="0" smtClean="0"/>
                        <a:t> orang ramai khususnya penduduk di Mukim Berakas bahawa Pusat Kesihatan Berakas akan ditubuhkan.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endParaRPr lang="ms-BN" sz="1400" baseline="0" noProof="0" dirty="0" smtClean="0"/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Memaklumkan kepada orang ramai bahawan beberapa pusat kesihatan di kawasan tertentu akan ditutup dan diserapkan perkhidmatannya ke Pusat Kesihatan Berakas.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400" baseline="0" noProof="0" dirty="0" smtClean="0"/>
                        <a:t>Orang ramai</a:t>
                      </a:r>
                    </a:p>
                    <a:p>
                      <a:endParaRPr lang="ms-BN" sz="1400" baseline="0" noProof="0" dirty="0" smtClean="0"/>
                    </a:p>
                    <a:p>
                      <a:r>
                        <a:rPr lang="ms-BN" sz="1400" baseline="0" noProof="0" dirty="0" smtClean="0"/>
                        <a:t>Agensi Kerajaan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1400" noProof="0" dirty="0" smtClean="0"/>
                        <a:t>Membolehkan</a:t>
                      </a:r>
                      <a:r>
                        <a:rPr lang="ms-BN" sz="1400" baseline="0" noProof="0" dirty="0" smtClean="0"/>
                        <a:t> o</a:t>
                      </a:r>
                      <a:r>
                        <a:rPr lang="ms-BN" sz="1400" noProof="0" dirty="0" smtClean="0"/>
                        <a:t>rang</a:t>
                      </a:r>
                      <a:r>
                        <a:rPr lang="ms-BN" sz="1400" baseline="0" noProof="0" dirty="0" smtClean="0"/>
                        <a:t> ramai dan pihak ber-kepentingan mendapatkan maklumat-maklumat penting dan membantu di dalam proses pemindahan </a:t>
                      </a:r>
                      <a:endParaRPr lang="ms-BN" sz="1400" noProof="0" dirty="0" smtClean="0"/>
                    </a:p>
                    <a:p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400" noProof="0" dirty="0" smtClean="0"/>
                        <a:t>Aduan</a:t>
                      </a:r>
                      <a:r>
                        <a:rPr lang="ms-BN" sz="1400" baseline="0" noProof="0" dirty="0" smtClean="0"/>
                        <a:t> daripada orang ramai antaranya yang tidak berpuas hati kerana sudah terbiasa membuat pemeriksaan di Pusat Kesihatan yang lama namun terpaksa menjalani pemeriksaan di PKB.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1739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alendar icon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35718"/>
              </p:ext>
            </p:extLst>
          </p:nvPr>
        </p:nvGraphicFramePr>
        <p:xfrm>
          <a:off x="1" y="0"/>
          <a:ext cx="9143999" cy="68962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9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3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4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1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3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28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743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91345">
                <a:tc>
                  <a:txBody>
                    <a:bodyPr/>
                    <a:lstStyle/>
                    <a:p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PERINGKAT PEMBENTUKAN </a:t>
                      </a:r>
                    </a:p>
                    <a:p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DASAR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AKTIVITI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KAEDAH / TEKNIK PENDEKATAN AWAM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OBJEKTIF AKTIVITI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PIHAK BERKEPENTINGAN (STAKEHOLDERS)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FAEDAH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200" noProof="0" dirty="0" smtClean="0">
                          <a:solidFill>
                            <a:srgbClr val="FFC000"/>
                          </a:solidFill>
                        </a:rPr>
                        <a:t>CABARAN DIHADAPI</a:t>
                      </a:r>
                      <a:endParaRPr lang="ms-BN" sz="12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3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1400" noProof="0" dirty="0" smtClean="0"/>
                        <a:t>PERLAKSANAAN</a:t>
                      </a:r>
                      <a:endParaRPr lang="ms-BN" sz="1400" b="1" noProof="0" dirty="0" smtClean="0"/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400" noProof="0" dirty="0" smtClean="0"/>
                        <a:t>Pembukaan 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Poster / Leaflet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Laman Web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Sidang Media (Press Conference)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Media Sosial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Hari Terbuka Pusat Kesihatan – ‘Kenali Klinik Kitani’</a:t>
                      </a:r>
                      <a:endParaRPr lang="ms-BN" sz="1400" i="0" baseline="0" noProof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Memaklumkan tentang tarikh pembukaan Pusat</a:t>
                      </a:r>
                      <a:r>
                        <a:rPr lang="ms-BN" sz="1400" baseline="0" noProof="0" dirty="0" smtClean="0"/>
                        <a:t> Kesihatan Berakas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endParaRPr lang="ms-BN" sz="1400" baseline="0" noProof="0" dirty="0" smtClean="0"/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Menerangkan kepada orang ramai mengenai kemudahan dan perkhidmatan yang akan disediakan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Orang ramai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Memeberikan</a:t>
                      </a:r>
                      <a:r>
                        <a:rPr lang="ms-BN" sz="1400" baseline="0" noProof="0" dirty="0" smtClean="0"/>
                        <a:t> pendedahan kepada orang ramai mengenai perkhidmatan-perkhidmatan dan kemudahan yang diberikan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Segelintir</a:t>
                      </a:r>
                      <a:r>
                        <a:rPr lang="ms-BN" sz="1400" baseline="0" noProof="0" dirty="0" smtClean="0"/>
                        <a:t> masyarakat masih belum tahu mengenai penutupan perkhidmatan Pusat Kesihatan yang ditutup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3140"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/>
                        <a:t>PEMANTAUAN</a:t>
                      </a:r>
                      <a:r>
                        <a:rPr lang="ms-BN" sz="1400" baseline="0" noProof="0" dirty="0" smtClean="0"/>
                        <a:t> &amp;</a:t>
                      </a:r>
                    </a:p>
                    <a:p>
                      <a:pPr algn="ctr"/>
                      <a:r>
                        <a:rPr lang="ms-BN" sz="1400" baseline="0" noProof="0" dirty="0" smtClean="0"/>
                        <a:t> PENILAIAN</a:t>
                      </a:r>
                      <a:endParaRPr lang="ms-BN" sz="1400" b="1" noProof="0" dirty="0"/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1400" noProof="0" dirty="0" smtClean="0"/>
                        <a:t>Memantau</a:t>
                      </a:r>
                      <a:r>
                        <a:rPr lang="ms-BN" sz="1400" baseline="0" noProof="0" dirty="0" smtClean="0"/>
                        <a:t> perkhidmatan-perkhidmatan yang diberikan oleh Pusat Kesihatan</a:t>
                      </a:r>
                      <a:endParaRPr lang="ms-BN" sz="1400" noProof="0" dirty="0" smtClean="0"/>
                    </a:p>
                    <a:p>
                      <a:endParaRPr lang="ms-BN" sz="1400" i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Borang Maklumbalas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Talian Darussalam 123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MOH Care</a:t>
                      </a:r>
                      <a:endParaRPr lang="ms-BN" sz="1400" i="1" baseline="0" noProof="0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Mendapatkan maklumbalas daripada orang ramai mengenai perkhidmatan-perkhidmatan </a:t>
                      </a:r>
                      <a:r>
                        <a:rPr lang="ms-BN" sz="1400" baseline="0" noProof="0" dirty="0" smtClean="0"/>
                        <a:t>/ cadangan / aduan dari masa ke semasa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Orang ramai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Pegawai / Kakitangan Pusat Kesihatan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Membolehkan pihak</a:t>
                      </a:r>
                      <a:r>
                        <a:rPr lang="ms-BN" sz="1400" baseline="0" noProof="0" dirty="0" smtClean="0"/>
                        <a:t> Kementerian Kesihatan memantau kualiti perkhidmatan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endParaRPr lang="ms-BN" sz="1400" baseline="0" noProof="0" dirty="0" smtClean="0"/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Aduan lebih mudah dan cepat untuk ditangani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165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paperimages.xyz/wp-content/uploads/2016/02/black-wallpaper-sko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56" y="-136525"/>
            <a:ext cx="9523828" cy="70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5" t="56714" r="45572" b="26760"/>
          <a:stretch/>
        </p:blipFill>
        <p:spPr>
          <a:xfrm>
            <a:off x="6062586" y="2250326"/>
            <a:ext cx="667611" cy="630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64977" r="66028" b="26010"/>
          <a:stretch/>
        </p:blipFill>
        <p:spPr>
          <a:xfrm>
            <a:off x="5850552" y="2574709"/>
            <a:ext cx="352940" cy="319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36807" r="23525" b="38592"/>
          <a:stretch/>
        </p:blipFill>
        <p:spPr>
          <a:xfrm>
            <a:off x="6375516" y="1519219"/>
            <a:ext cx="962261" cy="92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7512" r="54774" b="39718"/>
          <a:stretch/>
        </p:blipFill>
        <p:spPr>
          <a:xfrm>
            <a:off x="6052964" y="1913103"/>
            <a:ext cx="444321" cy="454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3446" y="2881289"/>
            <a:ext cx="4149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TERIMA </a:t>
            </a:r>
            <a:r>
              <a:rPr lang="en-US" sz="6000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KASIH</a:t>
            </a:r>
            <a:endParaRPr lang="en-US" sz="6000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4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://www.hdwallpaperimages.xyz/wp-content/uploads/2016/02/black-wallpaper-sko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56" y="-136525"/>
            <a:ext cx="9523828" cy="70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D:\New folder\Dropbox\BNMOH All HC MCH\HC New Lambak Kanan\2016\DSC_16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081"/>
          <a:stretch/>
        </p:blipFill>
        <p:spPr bwMode="auto">
          <a:xfrm>
            <a:off x="260713" y="165535"/>
            <a:ext cx="8630473" cy="39283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AutoShape 2" descr="Image result for calendar icon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0962" y="5100298"/>
            <a:ext cx="7331239" cy="936015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40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PROJEK PEMBUKAAN </a:t>
            </a:r>
            <a:br>
              <a:rPr lang="en-US" sz="40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</a:br>
            <a:r>
              <a:rPr lang="en-US" sz="40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PUSAT KESIHATAN BERAKAS</a:t>
            </a:r>
            <a:endParaRPr lang="en-US" sz="40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2473" y="6015852"/>
            <a:ext cx="6858000" cy="62767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KEMENTERIAN KESIHATAN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0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://www.hdwallpaperimages.xyz/wp-content/uploads/2016/02/black-wallpaper-sko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56" y="-80253"/>
            <a:ext cx="9523828" cy="70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calendar icon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45189" y="1141075"/>
            <a:ext cx="8590874" cy="6008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ms-BN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      Keterangan ringkas:</a:t>
            </a:r>
          </a:p>
          <a:p>
            <a:pPr marL="796925" indent="-339725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ms-BN" sz="2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Pusat Kesihatan Berakas yang terletak di Lambak Kanan menyediakan perkhidmatan kesihatan umum bagi penduduk kampong yang tinggal di Mukim Berakas ‘A’ dan Berakas ‘B’.</a:t>
            </a:r>
          </a:p>
          <a:p>
            <a:pPr algn="l"/>
            <a:r>
              <a:rPr lang="ms-BN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      Tarikh Perlaksanaan:</a:t>
            </a:r>
          </a:p>
          <a:p>
            <a:pPr marL="800100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ms-BN" sz="2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Diperkenalkan pada 16 Mei 2016</a:t>
            </a:r>
          </a:p>
          <a:p>
            <a:pPr algn="l"/>
            <a:r>
              <a:rPr lang="ms-BN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      Objektif:</a:t>
            </a:r>
          </a:p>
          <a:p>
            <a:pPr marL="855663" indent="-398463" algn="l" defTabSz="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s-BN" sz="2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Untuk memberikan nilai tambah dan memantapkan lagi kualiti  pemberian perkhidmatan kesihatan masyarakat melalui penyepaduan  perkhidmatan,          kemudahan serta infrastruktur yang sedia ada.</a:t>
            </a:r>
            <a:endParaRPr lang="ms-BN" sz="2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45189" y="517603"/>
            <a:ext cx="8645998" cy="623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s-BN" sz="3600" b="1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Projek Pembukaan Pusat Kesihatan Berakas</a:t>
            </a:r>
            <a:endParaRPr lang="ms-BN" sz="36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8" t="36807" r="23525" b="38592"/>
          <a:stretch/>
        </p:blipFill>
        <p:spPr>
          <a:xfrm>
            <a:off x="63500" y="1110207"/>
            <a:ext cx="580785" cy="559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7512" r="54774" b="39718"/>
          <a:stretch/>
        </p:blipFill>
        <p:spPr>
          <a:xfrm>
            <a:off x="5115" y="2960685"/>
            <a:ext cx="639170" cy="68549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64977" r="66028" b="26010"/>
          <a:stretch/>
        </p:blipFill>
        <p:spPr>
          <a:xfrm>
            <a:off x="-4741" y="4109913"/>
            <a:ext cx="709014" cy="6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3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alendar icon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04331"/>
              </p:ext>
            </p:extLst>
          </p:nvPr>
        </p:nvGraphicFramePr>
        <p:xfrm>
          <a:off x="-6840" y="0"/>
          <a:ext cx="915084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9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44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8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86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1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91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86868">
                <a:tc>
                  <a:txBody>
                    <a:bodyPr/>
                    <a:lstStyle/>
                    <a:p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PERINGKAT PEMBENTUKAN </a:t>
                      </a:r>
                    </a:p>
                    <a:p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DASAR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AKTIVITI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KAEDAH / TEKNIK PENDEKATAN AWAM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OBJEKTIF AKTIVITI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PIHAK BERKEPENTINGAN (STAKEHOLDERS)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FAEDAH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CABARAN DIHADAPI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13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1400" b="1" noProof="0" dirty="0" smtClean="0"/>
                        <a:t>PERANCANGAN</a:t>
                      </a:r>
                    </a:p>
                  </a:txBody>
                  <a:tcPr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ms-BN" sz="1400" noProof="0" dirty="0" smtClean="0"/>
                    </a:p>
                    <a:p>
                      <a:pPr marL="0" indent="0">
                        <a:buNone/>
                      </a:pPr>
                      <a:endParaRPr lang="ms-BN" sz="1400" noProof="0" dirty="0" smtClean="0"/>
                    </a:p>
                    <a:p>
                      <a:pPr marL="0" indent="0">
                        <a:buNone/>
                      </a:pPr>
                      <a:endParaRPr lang="ms-BN" sz="1400" noProof="0" dirty="0" smtClean="0"/>
                    </a:p>
                    <a:p>
                      <a:pPr marL="0" indent="0">
                        <a:buNone/>
                      </a:pPr>
                      <a:endParaRPr lang="ms-BN" sz="1400" noProof="0" dirty="0" smtClean="0"/>
                    </a:p>
                    <a:p>
                      <a:pPr marL="0" indent="0">
                        <a:buNone/>
                      </a:pPr>
                      <a:r>
                        <a:rPr lang="ms-BN" sz="1400" noProof="0" dirty="0" smtClean="0"/>
                        <a:t>Tentukan</a:t>
                      </a:r>
                      <a:r>
                        <a:rPr lang="ms-BN" sz="1400" baseline="0" noProof="0" dirty="0" smtClean="0"/>
                        <a:t> kemudahan / perkhidmatan untuk disediakan oleh Pusat Kesihatan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Muzakarah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baseline="0" noProof="0" dirty="0" smtClean="0"/>
                        <a:t>Kajiselidik</a:t>
                      </a:r>
                    </a:p>
                    <a:p>
                      <a:endParaRPr lang="ms-BN" sz="1400" i="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Mendapatkan maklumbalas</a:t>
                      </a:r>
                      <a:r>
                        <a:rPr lang="ms-BN" sz="1400" baseline="0" noProof="0" dirty="0" smtClean="0"/>
                        <a:t> daripada pihak berkepentingan berkenaan keperluan dan jenis perkhidmatan yang diperlukan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400" baseline="0" noProof="0" dirty="0" smtClean="0"/>
                        <a:t> Orang ramai termasuk: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Pejabat Daerah Brunei dan Muara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Penghulu-penghulu dan ketua-ketua kampong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Jabatan-jabatan kerajaan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Sekolah-sekolah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Institusi pengajian tinggi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Pertubuhan sukarelawan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Perusahan-perusahan kecil dan sederhana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400" dirty="0" smtClean="0"/>
                        <a:t>Syarikat-syarikat swasta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ms-BN" sz="1400" noProof="0" dirty="0" smtClean="0"/>
                    </a:p>
                    <a:p>
                      <a:endParaRPr lang="ms-BN" sz="1400" noProof="0" dirty="0" smtClean="0"/>
                    </a:p>
                    <a:p>
                      <a:r>
                        <a:rPr lang="ms-BN" sz="1400" noProof="0" dirty="0" smtClean="0"/>
                        <a:t>Membolehkan</a:t>
                      </a:r>
                      <a:r>
                        <a:rPr lang="ms-BN" sz="1400" baseline="0" noProof="0" dirty="0" smtClean="0"/>
                        <a:t> pihak Kementerian Kesihatan mendapatkan maklumat yang penting dan relevan daripada orang ramai dan pakar perubatan serta kesihatan seperti perkhidmatan yang bersesuaian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noProof="0" dirty="0" smtClean="0"/>
                        <a:t>Mesyuarat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noProof="0" dirty="0" smtClean="0"/>
                        <a:t>Bengkel Dalaman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400" kern="1200" noProof="0" dirty="0" smtClean="0"/>
                        <a:t>Focus Group</a:t>
                      </a:r>
                      <a:endParaRPr lang="ms-BN" sz="1400" i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400" noProof="0" dirty="0" smtClean="0"/>
                        <a:t>Membincangkan persediaan dan perkhidmatan</a:t>
                      </a:r>
                      <a:r>
                        <a:rPr lang="ms-BN" sz="1400" baseline="0" noProof="0" dirty="0" smtClean="0"/>
                        <a:t> yang akan disediakan oleh pusat kesihatan yang baru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ms-BN" sz="1400" noProof="0" dirty="0" smtClean="0"/>
                        <a:t>Para</a:t>
                      </a:r>
                      <a:r>
                        <a:rPr lang="ms-BN" sz="1400" baseline="0" noProof="0" dirty="0" smtClean="0"/>
                        <a:t> Pegawai di Kementerian / Pegawai-pegawai perubatan, jururawat, dll.</a:t>
                      </a: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ms-BN" sz="1400" i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s-BN" sz="1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BN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11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795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alendar icon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12111"/>
              </p:ext>
            </p:extLst>
          </p:nvPr>
        </p:nvGraphicFramePr>
        <p:xfrm>
          <a:off x="-6840" y="-15146"/>
          <a:ext cx="9150840" cy="68731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9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8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892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69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91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89132"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PERINGKAT</a:t>
                      </a:r>
                    </a:p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 PEMBENTUKAN </a:t>
                      </a:r>
                    </a:p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DASAR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AKTIVITI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KAEDAH / TEKNIK PENDEKATAN AWAM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OBJEKTIF AKTIVITI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PIHAK BERKEPENTINGAN (STAKEHOLDERS)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FAEDAH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BN" sz="1400" noProof="0" dirty="0" smtClean="0">
                          <a:solidFill>
                            <a:srgbClr val="FFC000"/>
                          </a:solidFill>
                        </a:rPr>
                        <a:t>CABARAN DIHADAPI</a:t>
                      </a:r>
                      <a:endParaRPr lang="ms-BN" sz="14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4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1600" b="1" noProof="0" dirty="0" smtClean="0"/>
                        <a:t>PERANCANGAN</a:t>
                      </a:r>
                    </a:p>
                  </a:txBody>
                  <a:tcPr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s-BN" sz="1600" noProof="0" dirty="0" smtClean="0"/>
                        <a:t>Sedia</a:t>
                      </a:r>
                      <a:r>
                        <a:rPr lang="ms-BN" sz="1600" baseline="0" noProof="0" dirty="0" smtClean="0"/>
                        <a:t> pelan tapak, pelan kawasan dan reka bentuk bangunan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BN" sz="1600" baseline="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BN" sz="1600" noProof="0" dirty="0" smtClean="0"/>
                    </a:p>
                    <a:p>
                      <a:endParaRPr lang="ms-BN" sz="1600" i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600" kern="1200" noProof="0" dirty="0" smtClean="0"/>
                        <a:t>Muzakarah</a:t>
                      </a:r>
                    </a:p>
                    <a:p>
                      <a:pPr marL="111125" indent="-1111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ms-BN" sz="1600" kern="1200" noProof="0" dirty="0" smtClean="0"/>
                        <a:t>Focus Group</a:t>
                      </a:r>
                      <a:endParaRPr lang="ms-BN" sz="1600" i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ms-BN" sz="1600" noProof="0" dirty="0" smtClean="0"/>
                        <a:t>Mendapatkan</a:t>
                      </a:r>
                      <a:r>
                        <a:rPr lang="ms-BN" sz="1600" baseline="0" noProof="0" dirty="0" smtClean="0"/>
                        <a:t> cadangan / maklumat dan berbincang mengenai kesesuaian pelan dan kemudahan yang perlu disediakan, seperti bekalan air, elektrik, rekabentuk bangunan spt laluan kecemasan, dll.</a:t>
                      </a:r>
                      <a:endParaRPr lang="ms-BN" sz="16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600" noProof="0" dirty="0" smtClean="0"/>
                        <a:t>Agensi Kerajaan / pihak swasta seperti: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600" noProof="0" dirty="0" smtClean="0"/>
                        <a:t>Jabatan</a:t>
                      </a:r>
                      <a:r>
                        <a:rPr lang="ms-BN" sz="1600" baseline="0" noProof="0" dirty="0" smtClean="0"/>
                        <a:t> Perkhidmatan Air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600" baseline="0" noProof="0" dirty="0" smtClean="0"/>
                        <a:t>Jabatan Perkhidmatan Elektrik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600" baseline="0" noProof="0" dirty="0" smtClean="0"/>
                        <a:t>Jabatan Bomba dan Penyelamat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600" baseline="0" noProof="0" dirty="0" smtClean="0"/>
                        <a:t>Jabatan Kerja Raya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600" baseline="0" noProof="0" dirty="0" smtClean="0"/>
                        <a:t>Jabatan Pengangkutan Darat (laluan bas)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ms-BN" sz="1600" baseline="0" noProof="0" dirty="0" smtClean="0"/>
                        <a:t>dll.</a:t>
                      </a:r>
                      <a:endParaRPr lang="ms-BN" sz="16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BN" sz="1600" noProof="0" dirty="0" smtClean="0"/>
                        <a:t>Membolehkan agensi mendapatkan cadangan serta maklumat daripada pihak tertentu di</a:t>
                      </a:r>
                      <a:r>
                        <a:rPr lang="ms-BN" sz="1600" baseline="0" noProof="0" dirty="0" smtClean="0"/>
                        <a:t> luar bidang kepakaran pihak Kementerian Kesihatan.</a:t>
                      </a:r>
                    </a:p>
                    <a:p>
                      <a:endParaRPr lang="ms-BN" sz="1600" baseline="0" noProof="0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s-BN" sz="1600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54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0" y="1581206"/>
            <a:ext cx="9144000" cy="4301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558"/>
            <a:ext cx="9144000" cy="857250"/>
          </a:xfrm>
        </p:spPr>
        <p:txBody>
          <a:bodyPr/>
          <a:lstStyle/>
          <a:p>
            <a:pPr algn="l"/>
            <a:r>
              <a:rPr lang="en-SG" dirty="0" smtClean="0"/>
              <a:t>TINGKAT BAWAH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7724477" y="3861049"/>
            <a:ext cx="1440160" cy="389513"/>
          </a:xfrm>
          <a:prstGeom prst="wedgeEllipseCallout">
            <a:avLst>
              <a:gd name="adj1" fmla="val -6503"/>
              <a:gd name="adj2" fmla="val -306359"/>
            </a:avLst>
          </a:prstGeom>
          <a:solidFill>
            <a:schemeClr val="bg1"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PARAMEDIK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1364809"/>
            <a:ext cx="1728192" cy="908864"/>
          </a:xfrm>
          <a:prstGeom prst="wedgeEllipseCallout">
            <a:avLst>
              <a:gd name="adj1" fmla="val 6551"/>
              <a:gd name="adj2" fmla="val 160292"/>
            </a:avLst>
          </a:prstGeom>
          <a:solidFill>
            <a:schemeClr val="bg1"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BAHAGIAN KESIHATAN PESAKIT LUAR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9922" y="5059570"/>
            <a:ext cx="1080120" cy="389513"/>
          </a:xfrm>
          <a:prstGeom prst="wedgeEllipseCallout">
            <a:avLst>
              <a:gd name="adj1" fmla="val 71349"/>
              <a:gd name="adj2" fmla="val -242681"/>
            </a:avLst>
          </a:prstGeom>
          <a:solidFill>
            <a:schemeClr val="bg1"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X-RAY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229200"/>
            <a:ext cx="1080120" cy="389513"/>
          </a:xfrm>
          <a:prstGeom prst="wedgeEllipseCallout">
            <a:avLst>
              <a:gd name="adj1" fmla="val 139075"/>
              <a:gd name="adj2" fmla="val -305282"/>
            </a:avLst>
          </a:prstGeom>
          <a:solidFill>
            <a:schemeClr val="bg1"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FARMASI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1720356"/>
            <a:ext cx="1400252" cy="649188"/>
          </a:xfrm>
          <a:prstGeom prst="wedgeEllipseCallout">
            <a:avLst>
              <a:gd name="adj1" fmla="val 29744"/>
              <a:gd name="adj2" fmla="val 183678"/>
            </a:avLst>
          </a:prstGeom>
          <a:solidFill>
            <a:schemeClr val="bg1"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200" b="1" dirty="0"/>
              <a:t>BHG REKOD PERUBATAN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581205"/>
            <a:ext cx="1080120" cy="649188"/>
          </a:xfrm>
          <a:prstGeom prst="wedgeEllipseCallout">
            <a:avLst>
              <a:gd name="adj1" fmla="val 73231"/>
              <a:gd name="adj2" fmla="val 170487"/>
            </a:avLst>
          </a:prstGeom>
          <a:solidFill>
            <a:schemeClr val="bg1"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KLINIK FLU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8764" y="1628801"/>
            <a:ext cx="1763317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200" b="1" dirty="0">
                <a:solidFill>
                  <a:schemeClr val="bg1"/>
                </a:solidFill>
              </a:rPr>
              <a:t>DEPAN / PINTU MASUK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39952" y="1905799"/>
            <a:ext cx="540060" cy="368082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SG" sz="1200" b="1">
              <a:solidFill>
                <a:schemeClr val="bg1"/>
              </a:solidFill>
            </a:endParaRPr>
          </a:p>
        </p:txBody>
      </p:sp>
      <p:pic>
        <p:nvPicPr>
          <p:cNvPr id="2050" name="Picture 2" descr="C:\Users\Asus\Desktop\lfi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54" y="2589932"/>
            <a:ext cx="286200" cy="28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908"/>
            <a:ext cx="9144000" cy="4072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90" y="857250"/>
            <a:ext cx="9157590" cy="857250"/>
          </a:xfrm>
        </p:spPr>
        <p:txBody>
          <a:bodyPr/>
          <a:lstStyle/>
          <a:p>
            <a:pPr algn="l"/>
            <a:r>
              <a:rPr lang="en-SG" dirty="0" smtClean="0"/>
              <a:t>TINGKAT 1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3528764" y="1628801"/>
            <a:ext cx="1763317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200" b="1" dirty="0">
                <a:solidFill>
                  <a:schemeClr val="bg1"/>
                </a:solidFill>
              </a:rPr>
              <a:t>DEPAN / PINTU MASUK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08" y="1767299"/>
            <a:ext cx="1368152" cy="649188"/>
          </a:xfrm>
          <a:prstGeom prst="wedgeEllipseCallout">
            <a:avLst>
              <a:gd name="adj1" fmla="val 46743"/>
              <a:gd name="adj2" fmla="val 125102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BAHAGIAN PERGIGIAN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508" y="4926983"/>
            <a:ext cx="1872208" cy="649188"/>
          </a:xfrm>
          <a:prstGeom prst="wedgeEllipseCallout">
            <a:avLst>
              <a:gd name="adj1" fmla="val 57131"/>
              <a:gd name="adj2" fmla="val -209942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PENGAMBILAN CONTOH DARAH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7625" y="1333015"/>
            <a:ext cx="1512168" cy="908864"/>
          </a:xfrm>
          <a:prstGeom prst="wedgeEllipseCallout">
            <a:avLst>
              <a:gd name="adj1" fmla="val -51991"/>
              <a:gd name="adj2" fmla="val 178682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/>
              <a:t>KAWASAN BERBAGAI DISIPLIN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3510716" y="5130343"/>
            <a:ext cx="1781365" cy="908864"/>
          </a:xfrm>
          <a:prstGeom prst="wedgeEllipseCallout">
            <a:avLst>
              <a:gd name="adj1" fmla="val -65936"/>
              <a:gd name="adj2" fmla="val -133559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PUSAT KESEJAHTERAAN KOMUNITI</a:t>
            </a:r>
          </a:p>
        </p:txBody>
      </p:sp>
      <p:pic>
        <p:nvPicPr>
          <p:cNvPr id="12" name="Picture 2" descr="C:\Users\Asus\Desktop\lfi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58" y="2348880"/>
            <a:ext cx="286200" cy="28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6296" y="4080211"/>
            <a:ext cx="1512168" cy="1168539"/>
          </a:xfrm>
          <a:prstGeom prst="wedgeEllipseCallout">
            <a:avLst>
              <a:gd name="adj1" fmla="val -161591"/>
              <a:gd name="adj2" fmla="val -61138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BAHAGIAN KESIHATAN IBU-IBU &amp; ANAK-ANAK</a:t>
            </a:r>
          </a:p>
        </p:txBody>
      </p:sp>
    </p:spTree>
    <p:extLst>
      <p:ext uri="{BB962C8B-B14F-4D97-AF65-F5344CB8AC3E}">
        <p14:creationId xmlns:p14="http://schemas.microsoft.com/office/powerpoint/2010/main" val="16599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99" y="857250"/>
            <a:ext cx="625780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236"/>
            <a:ext cx="9144000" cy="857250"/>
          </a:xfrm>
        </p:spPr>
        <p:txBody>
          <a:bodyPr/>
          <a:lstStyle/>
          <a:p>
            <a:pPr algn="l"/>
            <a:r>
              <a:rPr lang="en-SG" dirty="0" smtClean="0"/>
              <a:t>TINGKAT 2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839272" y="4797153"/>
            <a:ext cx="1631816" cy="389513"/>
          </a:xfrm>
          <a:prstGeom prst="wedgeEllipseCallout">
            <a:avLst>
              <a:gd name="adj1" fmla="val -164498"/>
              <a:gd name="adj2" fmla="val 103465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PENTADBIRAN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1111" y="2738967"/>
            <a:ext cx="1472520" cy="649188"/>
          </a:xfrm>
          <a:prstGeom prst="wedgeEllipseCallout">
            <a:avLst>
              <a:gd name="adj1" fmla="val -178462"/>
              <a:gd name="adj2" fmla="val 106197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PUSAT REHABILITASI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2830" y="1152746"/>
            <a:ext cx="1584176" cy="649188"/>
          </a:xfrm>
          <a:prstGeom prst="wedgeEllipseCallout">
            <a:avLst>
              <a:gd name="adj1" fmla="val -133537"/>
              <a:gd name="adj2" fmla="val 52051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BILIK PERSIDANGAN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734" y="3193399"/>
            <a:ext cx="1008112" cy="389513"/>
          </a:xfrm>
          <a:prstGeom prst="wedgeEllipseCallout">
            <a:avLst>
              <a:gd name="adj1" fmla="val 154970"/>
              <a:gd name="adj2" fmla="val 96844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SURAU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1988840"/>
            <a:ext cx="1584176" cy="649188"/>
          </a:xfrm>
          <a:prstGeom prst="wedgeEllipseCallout">
            <a:avLst>
              <a:gd name="adj1" fmla="val 139153"/>
              <a:gd name="adj2" fmla="val -79049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SG" dirty="0"/>
              <a:t>BILIK MESYUARAT</a:t>
            </a:r>
          </a:p>
        </p:txBody>
      </p:sp>
    </p:spTree>
    <p:extLst>
      <p:ext uri="{BB962C8B-B14F-4D97-AF65-F5344CB8AC3E}">
        <p14:creationId xmlns:p14="http://schemas.microsoft.com/office/powerpoint/2010/main" val="29139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Screenshots\Screenshot (17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5688"/>
            <a:ext cx="6264696" cy="44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862236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dirty="0" err="1"/>
              <a:t>Kawasan</a:t>
            </a:r>
            <a:r>
              <a:rPr lang="en-SG" dirty="0"/>
              <a:t> </a:t>
            </a:r>
            <a:r>
              <a:rPr lang="en-SG" dirty="0" err="1"/>
              <a:t>Meletak</a:t>
            </a:r>
            <a:r>
              <a:rPr lang="en-SG" dirty="0"/>
              <a:t> </a:t>
            </a:r>
            <a:r>
              <a:rPr lang="en-SG" dirty="0" err="1"/>
              <a:t>Kereta</a:t>
            </a:r>
            <a:endParaRPr lang="en-SG" dirty="0"/>
          </a:p>
        </p:txBody>
      </p:sp>
      <p:sp>
        <p:nvSpPr>
          <p:cNvPr id="6" name="Oval Callout 5"/>
          <p:cNvSpPr/>
          <p:nvPr/>
        </p:nvSpPr>
        <p:spPr>
          <a:xfrm>
            <a:off x="6876256" y="2708920"/>
            <a:ext cx="1728192" cy="1428214"/>
          </a:xfrm>
          <a:prstGeom prst="wedgeEllipseCallout">
            <a:avLst>
              <a:gd name="adj1" fmla="val -77595"/>
              <a:gd name="adj2" fmla="val -37165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200" b="1" dirty="0" err="1"/>
              <a:t>Kapasiti</a:t>
            </a:r>
            <a:r>
              <a:rPr lang="en-SG" sz="1200" b="1" dirty="0"/>
              <a:t> </a:t>
            </a:r>
          </a:p>
          <a:p>
            <a:pPr algn="ctr"/>
            <a:r>
              <a:rPr lang="en-SG" sz="1200" b="1" dirty="0" err="1"/>
              <a:t>Letak</a:t>
            </a:r>
            <a:r>
              <a:rPr lang="en-SG" sz="1200" b="1" dirty="0"/>
              <a:t> </a:t>
            </a:r>
            <a:r>
              <a:rPr lang="en-SG" sz="1200" b="1" dirty="0" err="1"/>
              <a:t>Kereta</a:t>
            </a:r>
            <a:r>
              <a:rPr lang="en-SG" sz="1200" b="1" dirty="0"/>
              <a:t> Orang </a:t>
            </a:r>
            <a:r>
              <a:rPr lang="en-SG" sz="1200" b="1" dirty="0" err="1"/>
              <a:t>Awam</a:t>
            </a:r>
            <a:r>
              <a:rPr lang="en-SG" sz="1200" b="1" dirty="0"/>
              <a:t>:</a:t>
            </a:r>
            <a:br>
              <a:rPr lang="en-SG" sz="1200" b="1" dirty="0"/>
            </a:br>
            <a:r>
              <a:rPr lang="en-SG" sz="1200" b="1" dirty="0"/>
              <a:t>110 </a:t>
            </a:r>
            <a:r>
              <a:rPr lang="en-SG" sz="1200" b="1" dirty="0" err="1"/>
              <a:t>Buah</a:t>
            </a:r>
            <a:r>
              <a:rPr lang="en-SG" sz="1200" b="1" dirty="0"/>
              <a:t> </a:t>
            </a:r>
            <a:r>
              <a:rPr lang="en-SG" sz="1200" b="1" dirty="0" err="1"/>
              <a:t>Kereta</a:t>
            </a:r>
            <a:endParaRPr lang="en-SG" sz="1200" b="1" dirty="0"/>
          </a:p>
        </p:txBody>
      </p:sp>
      <p:sp>
        <p:nvSpPr>
          <p:cNvPr id="12" name="Oval Callout 11"/>
          <p:cNvSpPr/>
          <p:nvPr/>
        </p:nvSpPr>
        <p:spPr>
          <a:xfrm>
            <a:off x="107504" y="1844824"/>
            <a:ext cx="1547664" cy="1428214"/>
          </a:xfrm>
          <a:prstGeom prst="wedgeEllipseCallout">
            <a:avLst>
              <a:gd name="adj1" fmla="val 47345"/>
              <a:gd name="adj2" fmla="val 55240"/>
            </a:avLst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1200" b="1" dirty="0" err="1"/>
              <a:t>Kapasiti</a:t>
            </a:r>
            <a:r>
              <a:rPr lang="en-SG" sz="1200" b="1" dirty="0"/>
              <a:t> </a:t>
            </a:r>
          </a:p>
          <a:p>
            <a:pPr algn="ctr"/>
            <a:r>
              <a:rPr lang="en-SG" sz="1200" b="1" dirty="0" err="1"/>
              <a:t>Letak</a:t>
            </a:r>
            <a:r>
              <a:rPr lang="en-SG" sz="1200" b="1" dirty="0"/>
              <a:t> </a:t>
            </a:r>
            <a:r>
              <a:rPr lang="en-SG" sz="1200" b="1" dirty="0" err="1"/>
              <a:t>Kereta</a:t>
            </a:r>
            <a:r>
              <a:rPr lang="en-SG" sz="1200" b="1" dirty="0"/>
              <a:t> </a:t>
            </a:r>
            <a:r>
              <a:rPr lang="en-SG" sz="1200" b="1" dirty="0" err="1"/>
              <a:t>Kakitangan</a:t>
            </a:r>
            <a:r>
              <a:rPr lang="en-SG" sz="1200" b="1" dirty="0"/>
              <a:t>:</a:t>
            </a:r>
            <a:br>
              <a:rPr lang="en-SG" sz="1200" b="1" dirty="0"/>
            </a:br>
            <a:r>
              <a:rPr lang="en-SG" sz="1200" b="1" dirty="0"/>
              <a:t>100 </a:t>
            </a:r>
            <a:r>
              <a:rPr lang="en-SG" sz="1200" b="1" dirty="0" err="1"/>
              <a:t>Buah</a:t>
            </a:r>
            <a:r>
              <a:rPr lang="en-SG" sz="1200" b="1" dirty="0"/>
              <a:t> </a:t>
            </a:r>
            <a:r>
              <a:rPr lang="en-SG" sz="1200" b="1" dirty="0" err="1"/>
              <a:t>Kereta</a:t>
            </a:r>
            <a:endParaRPr lang="en-SG" sz="1200" b="1" dirty="0"/>
          </a:p>
        </p:txBody>
      </p:sp>
      <p:pic>
        <p:nvPicPr>
          <p:cNvPr id="13" name="Picture 12" descr="C:\Users\MOH-470\Desktop\assembly poi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68" y="2726070"/>
            <a:ext cx="612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4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Komplet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698A12"/>
      </a:accent1>
      <a:accent2>
        <a:srgbClr val="2872A1"/>
      </a:accent2>
      <a:accent3>
        <a:srgbClr val="EA6C00"/>
      </a:accent3>
      <a:accent4>
        <a:srgbClr val="C91719"/>
      </a:accent4>
      <a:accent5>
        <a:srgbClr val="803066"/>
      </a:accent5>
      <a:accent6>
        <a:srgbClr val="2B7C7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omplet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698A12"/>
      </a:accent1>
      <a:accent2>
        <a:srgbClr val="2872A1"/>
      </a:accent2>
      <a:accent3>
        <a:srgbClr val="EA6C00"/>
      </a:accent3>
      <a:accent4>
        <a:srgbClr val="C91719"/>
      </a:accent4>
      <a:accent5>
        <a:srgbClr val="803066"/>
      </a:accent5>
      <a:accent6>
        <a:srgbClr val="2B7C78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3eb395c1-c26a-485a-a474-2edaaa77b21c">H5KF4HN7FMST-810452743-876</_dlc_DocId>
    <_dlc_DocIdUrl xmlns="3eb395c1-c26a-485a-a474-2edaaa77b21c">
      <Url>https://www.msd.gov.bn/_layouts/15/DocIdRedir.aspx?ID=H5KF4HN7FMST-810452743-876</Url>
      <Description>H5KF4HN7FMST-810452743-876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49348C962727CE4F8BE78F552F350F17" ma:contentTypeVersion="3" ma:contentTypeDescription="Upload an image or a photograph." ma:contentTypeScope="" ma:versionID="f05e5f4416b701c85a7b9185eb7841fc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9c4191d3e6713a79fd22a1099e5b9935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009AE-DB12-4A9E-8D9B-3D3E08BE4098}"/>
</file>

<file path=customXml/itemProps2.xml><?xml version="1.0" encoding="utf-8"?>
<ds:datastoreItem xmlns:ds="http://schemas.openxmlformats.org/officeDocument/2006/customXml" ds:itemID="{DC1951B6-2292-4A81-83B2-80B00A0CBCFE}"/>
</file>

<file path=customXml/itemProps3.xml><?xml version="1.0" encoding="utf-8"?>
<ds:datastoreItem xmlns:ds="http://schemas.openxmlformats.org/officeDocument/2006/customXml" ds:itemID="{C78CF408-B36D-43A4-9A7C-535677F9D154}"/>
</file>

<file path=customXml/itemProps4.xml><?xml version="1.0" encoding="utf-8"?>
<ds:datastoreItem xmlns:ds="http://schemas.openxmlformats.org/officeDocument/2006/customXml" ds:itemID="{FB4097DB-C04C-4FCD-8727-B1153DE49696}"/>
</file>

<file path=docProps/app.xml><?xml version="1.0" encoding="utf-8"?>
<Properties xmlns="http://schemas.openxmlformats.org/officeDocument/2006/extended-properties" xmlns:vt="http://schemas.openxmlformats.org/officeDocument/2006/docPropsVTypes">
  <TotalTime>45589</TotalTime>
  <Words>868</Words>
  <Application>Microsoft Macintosh PowerPoint</Application>
  <PresentationFormat>On-screen Show (4:3)</PresentationFormat>
  <Paragraphs>200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Agency FB</vt:lpstr>
      <vt:lpstr>Bebas</vt:lpstr>
      <vt:lpstr>Calibri</vt:lpstr>
      <vt:lpstr>Calibri Light</vt:lpstr>
      <vt:lpstr>ＭＳ Ｐゴシック</vt:lpstr>
      <vt:lpstr>Raleway</vt:lpstr>
      <vt:lpstr>Arial</vt:lpstr>
      <vt:lpstr>1_Office Theme</vt:lpstr>
      <vt:lpstr>Office Theme</vt:lpstr>
      <vt:lpstr>PowerPoint Presentation</vt:lpstr>
      <vt:lpstr>PROJEK PEMBUKAAN  PUSAT KESIHATAN BERAKAS</vt:lpstr>
      <vt:lpstr>PowerPoint Presentation</vt:lpstr>
      <vt:lpstr>PowerPoint Presentation</vt:lpstr>
      <vt:lpstr>PowerPoint Presentation</vt:lpstr>
      <vt:lpstr>TINGKAT BAWAH</vt:lpstr>
      <vt:lpstr>TINGKAT 1</vt:lpstr>
      <vt:lpstr>TINGKAT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sdasds</dc:title>
  <dc:creator>Muse</dc:creator>
  <cp:lastModifiedBy>NOOR ROHAYA ARUN</cp:lastModifiedBy>
  <cp:revision>855</cp:revision>
  <cp:lastPrinted>2018-06-11T03:23:36Z</cp:lastPrinted>
  <dcterms:created xsi:type="dcterms:W3CDTF">2014-10-27T07:02:10Z</dcterms:created>
  <dcterms:modified xsi:type="dcterms:W3CDTF">2018-07-02T05:53:59Z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0x0101020049348C962727CE4F8BE78F552F350F17</vt:lpwstr>
  </property>
  <property fmtid="{D5CDD505-2E9C-101B-9397-08002B2CF9AE}" pid="3" name="_dlc_DocIdItemGuid">
    <vt:lpwstr>c3e20904-ba11-4825-a452-eabc33b57278</vt:lpwstr>
  </property>
</Properties>
</file>