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1" r:id="rId1"/>
  </p:sldMasterIdLst>
  <p:notesMasterIdLst>
    <p:notesMasterId r:id="rId14"/>
  </p:notesMasterIdLst>
  <p:sldIdLst>
    <p:sldId id="288" r:id="rId2"/>
    <p:sldId id="629" r:id="rId3"/>
    <p:sldId id="642" r:id="rId4"/>
    <p:sldId id="632" r:id="rId5"/>
    <p:sldId id="634" r:id="rId6"/>
    <p:sldId id="630" r:id="rId7"/>
    <p:sldId id="631" r:id="rId8"/>
    <p:sldId id="636" r:id="rId9"/>
    <p:sldId id="640" r:id="rId10"/>
    <p:sldId id="641" r:id="rId11"/>
    <p:sldId id="643" r:id="rId12"/>
    <p:sldId id="644"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rt Han" initials="U"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3F8"/>
    <a:srgbClr val="8B2557"/>
    <a:srgbClr val="2A508E"/>
    <a:srgbClr val="10A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2626" autoAdjust="0"/>
  </p:normalViewPr>
  <p:slideViewPr>
    <p:cSldViewPr snapToGrid="0" snapToObjects="1">
      <p:cViewPr>
        <p:scale>
          <a:sx n="70" d="100"/>
          <a:sy n="70" d="100"/>
        </p:scale>
        <p:origin x="1176" y="46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2.xml"/><Relationship Id="rId12" Type="http://schemas.openxmlformats.org/officeDocument/2006/relationships/slide" Target="slides/slide11.xml"/><Relationship Id="rId17" Type="http://schemas.openxmlformats.org/officeDocument/2006/relationships/viewProps" Target="viewProps.xml"/><Relationship Id="rId7" Type="http://schemas.openxmlformats.org/officeDocument/2006/relationships/slide" Target="slides/slide6.xml"/><Relationship Id="rId16" Type="http://schemas.openxmlformats.org/officeDocument/2006/relationships/presProps" Target="presProps.xml"/><Relationship Id="rId2" Type="http://schemas.openxmlformats.org/officeDocument/2006/relationships/slide" Target="slides/slide1.xml"/><Relationship Id="rId20" Type="http://schemas.openxmlformats.org/officeDocument/2006/relationships/customXml" Target="../customXml/item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commentAuthors" Target="commentAuthors.xml"/><Relationship Id="rId5" Type="http://schemas.openxmlformats.org/officeDocument/2006/relationships/slide" Target="slides/slide4.xml"/><Relationship Id="rId23" Type="http://schemas.openxmlformats.org/officeDocument/2006/relationships/customXml" Target="../customXml/item4.xml"/><Relationship Id="rId19" Type="http://schemas.openxmlformats.org/officeDocument/2006/relationships/tableStyles" Target="tableStyles.xml"/><Relationship Id="rId10" Type="http://schemas.openxmlformats.org/officeDocument/2006/relationships/slide" Target="slides/slide9.xml"/><Relationship Id="rId1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C8E388-211A-4449-81EF-ED32E1C04F79}" type="datetimeFigureOut">
              <a:rPr lang="en-US" smtClean="0"/>
              <a:t>7/4/18</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EE9B75-9C0B-3841-85E3-7763DB3DB4A3}" type="slidenum">
              <a:rPr lang="en-US" smtClean="0"/>
              <a:t>‹#›</a:t>
            </a:fld>
            <a:endParaRPr lang="en-US"/>
          </a:p>
        </p:txBody>
      </p:sp>
    </p:spTree>
    <p:extLst>
      <p:ext uri="{BB962C8B-B14F-4D97-AF65-F5344CB8AC3E}">
        <p14:creationId xmlns:p14="http://schemas.microsoft.com/office/powerpoint/2010/main" val="117248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chemeClr val="tx1"/>
                </a:solidFill>
                <a:latin typeface="Arial" panose="020B0604020202020204" pitchFamily="34" charset="0"/>
                <a:ea typeface="MS PGothic" panose="020B0600070205080204" pitchFamily="34" charset="-128"/>
              </a:defRPr>
            </a:lvl1pPr>
            <a:lvl2pPr marL="1114633" indent="-428705" eaLnBrk="0" hangingPunct="0">
              <a:defRPr sz="3600" b="1">
                <a:solidFill>
                  <a:schemeClr val="tx1"/>
                </a:solidFill>
                <a:latin typeface="Arial" panose="020B0604020202020204" pitchFamily="34" charset="0"/>
                <a:ea typeface="MS PGothic" panose="020B0600070205080204" pitchFamily="34" charset="-128"/>
              </a:defRPr>
            </a:lvl2pPr>
            <a:lvl3pPr marL="1714820" indent="-342964" eaLnBrk="0" hangingPunct="0">
              <a:defRPr sz="3600" b="1">
                <a:solidFill>
                  <a:schemeClr val="tx1"/>
                </a:solidFill>
                <a:latin typeface="Arial" panose="020B0604020202020204" pitchFamily="34" charset="0"/>
                <a:ea typeface="MS PGothic" panose="020B0600070205080204" pitchFamily="34" charset="-128"/>
              </a:defRPr>
            </a:lvl3pPr>
            <a:lvl4pPr marL="2400749" indent="-342964" eaLnBrk="0" hangingPunct="0">
              <a:defRPr sz="3600" b="1">
                <a:solidFill>
                  <a:schemeClr val="tx1"/>
                </a:solidFill>
                <a:latin typeface="Arial" panose="020B0604020202020204" pitchFamily="34" charset="0"/>
                <a:ea typeface="MS PGothic" panose="020B0600070205080204" pitchFamily="34" charset="-128"/>
              </a:defRPr>
            </a:lvl4pPr>
            <a:lvl5pPr marL="3086678" indent="-342964" eaLnBrk="0" hangingPunct="0">
              <a:defRPr sz="3600" b="1">
                <a:solidFill>
                  <a:schemeClr val="tx1"/>
                </a:solidFill>
                <a:latin typeface="Arial" panose="020B0604020202020204" pitchFamily="34" charset="0"/>
                <a:ea typeface="MS PGothic" panose="020B0600070205080204" pitchFamily="34" charset="-128"/>
              </a:defRPr>
            </a:lvl5pPr>
            <a:lvl6pPr marL="3772606" indent="-342964" eaLnBrk="0" fontAlgn="base" hangingPunct="0">
              <a:spcBef>
                <a:spcPct val="0"/>
              </a:spcBef>
              <a:spcAft>
                <a:spcPct val="0"/>
              </a:spcAft>
              <a:defRPr sz="3600" b="1">
                <a:solidFill>
                  <a:schemeClr val="tx1"/>
                </a:solidFill>
                <a:latin typeface="Arial" panose="020B0604020202020204" pitchFamily="34" charset="0"/>
                <a:ea typeface="MS PGothic" panose="020B0600070205080204" pitchFamily="34" charset="-128"/>
              </a:defRPr>
            </a:lvl6pPr>
            <a:lvl7pPr marL="4458535" indent="-342964" eaLnBrk="0" fontAlgn="base" hangingPunct="0">
              <a:spcBef>
                <a:spcPct val="0"/>
              </a:spcBef>
              <a:spcAft>
                <a:spcPct val="0"/>
              </a:spcAft>
              <a:defRPr sz="3600" b="1">
                <a:solidFill>
                  <a:schemeClr val="tx1"/>
                </a:solidFill>
                <a:latin typeface="Arial" panose="020B0604020202020204" pitchFamily="34" charset="0"/>
                <a:ea typeface="MS PGothic" panose="020B0600070205080204" pitchFamily="34" charset="-128"/>
              </a:defRPr>
            </a:lvl7pPr>
            <a:lvl8pPr marL="5144462" indent="-342964" eaLnBrk="0" fontAlgn="base" hangingPunct="0">
              <a:spcBef>
                <a:spcPct val="0"/>
              </a:spcBef>
              <a:spcAft>
                <a:spcPct val="0"/>
              </a:spcAft>
              <a:defRPr sz="3600" b="1">
                <a:solidFill>
                  <a:schemeClr val="tx1"/>
                </a:solidFill>
                <a:latin typeface="Arial" panose="020B0604020202020204" pitchFamily="34" charset="0"/>
                <a:ea typeface="MS PGothic" panose="020B0600070205080204" pitchFamily="34" charset="-128"/>
              </a:defRPr>
            </a:lvl8pPr>
            <a:lvl9pPr marL="5830391" indent="-342964" eaLnBrk="0" fontAlgn="base" hangingPunct="0">
              <a:spcBef>
                <a:spcPct val="0"/>
              </a:spcBef>
              <a:spcAft>
                <a:spcPct val="0"/>
              </a:spcAft>
              <a:defRPr sz="3600" b="1">
                <a:solidFill>
                  <a:schemeClr val="tx1"/>
                </a:solidFill>
                <a:latin typeface="Arial" panose="020B0604020202020204" pitchFamily="34" charset="0"/>
                <a:ea typeface="MS PGothic" panose="020B0600070205080204" pitchFamily="34" charset="-128"/>
              </a:defRPr>
            </a:lvl9pPr>
          </a:lstStyle>
          <a:p>
            <a:fld id="{F75F9E49-02ED-4BD5-891A-4C82A1893B5E}" type="slidenum">
              <a:rPr lang="en-US" sz="1800" b="0">
                <a:latin typeface="Times New Roman" panose="02020603050405020304" pitchFamily="18" charset="0"/>
              </a:rPr>
              <a:pPr/>
              <a:t>1</a:t>
            </a:fld>
            <a:endParaRPr lang="en-US" sz="1800" b="0">
              <a:latin typeface="Times New Roman" panose="02020603050405020304" pitchFamily="18" charset="0"/>
            </a:endParaRPr>
          </a:p>
        </p:txBody>
      </p:sp>
      <p:sp>
        <p:nvSpPr>
          <p:cNvPr id="38914" name="Rectangle 2"/>
          <p:cNvSpPr>
            <a:spLocks noGrp="1" noRot="1" noChangeAspect="1" noChangeArrowheads="1" noTextEdit="1"/>
          </p:cNvSpPr>
          <p:nvPr>
            <p:ph type="sldImg"/>
          </p:nvPr>
        </p:nvSpPr>
        <p:spPr>
          <a:xfrm>
            <a:off x="1200150" y="1143000"/>
            <a:ext cx="4457700" cy="3086100"/>
          </a:xfrm>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94732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err="1"/>
              <a:t>Fasa</a:t>
            </a:r>
            <a:r>
              <a:rPr lang="en-AU" dirty="0"/>
              <a:t> 1 – MOH – 01/11/2017</a:t>
            </a:r>
          </a:p>
          <a:p>
            <a:r>
              <a:rPr lang="en-AU" dirty="0" err="1"/>
              <a:t>Fasa</a:t>
            </a:r>
            <a:r>
              <a:rPr lang="en-AU" dirty="0"/>
              <a:t> 2 – The rest – 01/01/2018</a:t>
            </a:r>
          </a:p>
          <a:p>
            <a:endParaRPr lang="en-AU" dirty="0"/>
          </a:p>
          <a:p>
            <a:r>
              <a:rPr lang="en-AU" dirty="0"/>
              <a:t>As of 27/06/2018 – 456 applications received, 429 processed and registered, 18 pending deliberation and 9 not eligible. </a:t>
            </a:r>
          </a:p>
          <a:p>
            <a:endParaRPr lang="en-AU" dirty="0"/>
          </a:p>
          <a:p>
            <a:r>
              <a:rPr lang="en-AU" dirty="0" err="1"/>
              <a:t>Sijil</a:t>
            </a:r>
            <a:r>
              <a:rPr lang="en-AU" dirty="0"/>
              <a:t> </a:t>
            </a:r>
            <a:r>
              <a:rPr lang="en-AU" dirty="0" err="1"/>
              <a:t>Amalan</a:t>
            </a:r>
            <a:r>
              <a:rPr lang="en-AU" dirty="0"/>
              <a:t> </a:t>
            </a:r>
            <a:r>
              <a:rPr lang="en-AU" dirty="0" err="1"/>
              <a:t>Tahunan</a:t>
            </a:r>
            <a:r>
              <a:rPr lang="en-AU" dirty="0"/>
              <a:t> – one year license, renewable annually</a:t>
            </a:r>
          </a:p>
        </p:txBody>
      </p:sp>
      <p:sp>
        <p:nvSpPr>
          <p:cNvPr id="4" name="Slide Number Placeholder 3"/>
          <p:cNvSpPr>
            <a:spLocks noGrp="1"/>
          </p:cNvSpPr>
          <p:nvPr>
            <p:ph type="sldNum" sz="quarter" idx="10"/>
          </p:nvPr>
        </p:nvSpPr>
        <p:spPr/>
        <p:txBody>
          <a:bodyPr/>
          <a:lstStyle/>
          <a:p>
            <a:fld id="{68EE9B75-9C0B-3841-85E3-7763DB3DB4A3}" type="slidenum">
              <a:rPr lang="en-US" smtClean="0"/>
              <a:t>10</a:t>
            </a:fld>
            <a:endParaRPr lang="en-US"/>
          </a:p>
        </p:txBody>
      </p:sp>
    </p:spTree>
    <p:extLst>
      <p:ext uri="{BB962C8B-B14F-4D97-AF65-F5344CB8AC3E}">
        <p14:creationId xmlns:p14="http://schemas.microsoft.com/office/powerpoint/2010/main" val="3021755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JPA – </a:t>
            </a:r>
          </a:p>
          <a:p>
            <a:pPr marL="171450" indent="-171450">
              <a:buFont typeface="Arial" panose="020B0604020202020204" pitchFamily="34" charset="0"/>
              <a:buChar char="•"/>
            </a:pPr>
            <a:r>
              <a:rPr lang="en-AU" dirty="0"/>
              <a:t>for scheme </a:t>
            </a:r>
            <a:r>
              <a:rPr lang="en-AU" dirty="0" err="1"/>
              <a:t>perkhidmatan</a:t>
            </a:r>
            <a:r>
              <a:rPr lang="en-AU" dirty="0"/>
              <a:t> as a necessary criteria to be a registered AHP as Govt servant</a:t>
            </a:r>
          </a:p>
          <a:p>
            <a:pPr marL="171450" indent="-171450">
              <a:buFont typeface="Arial" panose="020B0604020202020204" pitchFamily="34" charset="0"/>
              <a:buChar char="•"/>
            </a:pPr>
            <a:r>
              <a:rPr lang="en-AU" dirty="0"/>
              <a:t>Also in term of </a:t>
            </a:r>
            <a:r>
              <a:rPr lang="en-AU" dirty="0" err="1"/>
              <a:t>tindakan</a:t>
            </a:r>
            <a:r>
              <a:rPr lang="en-AU" dirty="0"/>
              <a:t> </a:t>
            </a:r>
            <a:r>
              <a:rPr lang="en-AU" dirty="0" err="1"/>
              <a:t>tatatertib</a:t>
            </a:r>
            <a:r>
              <a:rPr lang="en-AU" dirty="0"/>
              <a:t> if any AHP under Govt sector refuse to be registered</a:t>
            </a:r>
          </a:p>
          <a:p>
            <a:pPr marL="171450" indent="-171450">
              <a:buFont typeface="Arial" panose="020B0604020202020204" pitchFamily="34" charset="0"/>
              <a:buChar char="•"/>
            </a:pPr>
            <a:endParaRPr lang="en-AU" dirty="0"/>
          </a:p>
          <a:p>
            <a:pPr marL="0" indent="0">
              <a:buFont typeface="Arial" panose="020B0604020202020204" pitchFamily="34" charset="0"/>
              <a:buNone/>
            </a:pPr>
            <a:r>
              <a:rPr lang="en-AU" dirty="0"/>
              <a:t>AGC – for implementing penalties for those who commit the offences as stipulated in the Order</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Labour Dept – for the purpose of employing foreign AHP (to ensure their qualifications are on par and recognised)</a:t>
            </a:r>
          </a:p>
          <a:p>
            <a:pPr marL="0" indent="0">
              <a:buFont typeface="Arial" panose="020B0604020202020204" pitchFamily="34" charset="0"/>
              <a:buNone/>
            </a:pPr>
            <a:endParaRPr lang="en-AU" dirty="0"/>
          </a:p>
          <a:p>
            <a:pPr marL="0" indent="0">
              <a:buFont typeface="Arial" panose="020B0604020202020204" pitchFamily="34" charset="0"/>
              <a:buNone/>
            </a:pPr>
            <a:r>
              <a:rPr lang="en-AU" dirty="0" err="1"/>
              <a:t>DARe</a:t>
            </a:r>
            <a:r>
              <a:rPr lang="en-AU" dirty="0"/>
              <a:t> – for those under </a:t>
            </a:r>
            <a:r>
              <a:rPr lang="en-AU" dirty="0" err="1"/>
              <a:t>i</a:t>
            </a:r>
            <a:r>
              <a:rPr lang="en-AU" dirty="0"/>
              <a:t>-Ready or those who want to start private practices to be aware of the Order and registration; ease of business</a:t>
            </a:r>
          </a:p>
          <a:p>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11</a:t>
            </a:fld>
            <a:endParaRPr lang="en-US"/>
          </a:p>
        </p:txBody>
      </p:sp>
    </p:spTree>
    <p:extLst>
      <p:ext uri="{BB962C8B-B14F-4D97-AF65-F5344CB8AC3E}">
        <p14:creationId xmlns:p14="http://schemas.microsoft.com/office/powerpoint/2010/main" val="2027886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JPA – </a:t>
            </a:r>
          </a:p>
          <a:p>
            <a:pPr marL="171450" indent="-171450">
              <a:buFont typeface="Arial" panose="020B0604020202020204" pitchFamily="34" charset="0"/>
              <a:buChar char="•"/>
            </a:pPr>
            <a:r>
              <a:rPr lang="en-AU" dirty="0"/>
              <a:t>for scheme </a:t>
            </a:r>
            <a:r>
              <a:rPr lang="en-AU" dirty="0" err="1"/>
              <a:t>perkhidmatan</a:t>
            </a:r>
            <a:r>
              <a:rPr lang="en-AU" dirty="0"/>
              <a:t> as a necessary criteria to be a registered AHP as Govt servant</a:t>
            </a:r>
          </a:p>
          <a:p>
            <a:pPr marL="171450" indent="-171450">
              <a:buFont typeface="Arial" panose="020B0604020202020204" pitchFamily="34" charset="0"/>
              <a:buChar char="•"/>
            </a:pPr>
            <a:r>
              <a:rPr lang="en-AU" dirty="0"/>
              <a:t>Also in term of </a:t>
            </a:r>
            <a:r>
              <a:rPr lang="en-AU" dirty="0" err="1"/>
              <a:t>tindakan</a:t>
            </a:r>
            <a:r>
              <a:rPr lang="en-AU" dirty="0"/>
              <a:t> </a:t>
            </a:r>
            <a:r>
              <a:rPr lang="en-AU" dirty="0" err="1"/>
              <a:t>tatatertib</a:t>
            </a:r>
            <a:r>
              <a:rPr lang="en-AU" dirty="0"/>
              <a:t> if any AHP under Govt sector refuse to be registered</a:t>
            </a:r>
          </a:p>
          <a:p>
            <a:pPr marL="171450" indent="-171450">
              <a:buFont typeface="Arial" panose="020B0604020202020204" pitchFamily="34" charset="0"/>
              <a:buChar char="•"/>
            </a:pPr>
            <a:endParaRPr lang="en-AU" dirty="0"/>
          </a:p>
          <a:p>
            <a:pPr marL="0" indent="0">
              <a:buFont typeface="Arial" panose="020B0604020202020204" pitchFamily="34" charset="0"/>
              <a:buNone/>
            </a:pPr>
            <a:r>
              <a:rPr lang="en-AU" dirty="0"/>
              <a:t>AGC – for implementing penalties for those who commit the offences as stipulated in the Order</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Labour Dept – for the purpose of employing foreign AHP (to ensure their qualifications are on par and recognised)</a:t>
            </a:r>
          </a:p>
          <a:p>
            <a:pPr marL="0" indent="0">
              <a:buFont typeface="Arial" panose="020B0604020202020204" pitchFamily="34" charset="0"/>
              <a:buNone/>
            </a:pPr>
            <a:endParaRPr lang="en-AU" dirty="0"/>
          </a:p>
          <a:p>
            <a:pPr marL="0" indent="0">
              <a:buFont typeface="Arial" panose="020B0604020202020204" pitchFamily="34" charset="0"/>
              <a:buNone/>
            </a:pPr>
            <a:r>
              <a:rPr lang="en-AU" dirty="0" err="1"/>
              <a:t>DARe</a:t>
            </a:r>
            <a:r>
              <a:rPr lang="en-AU" dirty="0"/>
              <a:t> – for those under </a:t>
            </a:r>
            <a:r>
              <a:rPr lang="en-AU" dirty="0" err="1"/>
              <a:t>i</a:t>
            </a:r>
            <a:r>
              <a:rPr lang="en-AU" dirty="0"/>
              <a:t>-Ready or those who want to start private practices to be aware of the Order and registration; ease of business</a:t>
            </a:r>
          </a:p>
          <a:p>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12</a:t>
            </a:fld>
            <a:endParaRPr lang="en-US"/>
          </a:p>
        </p:txBody>
      </p:sp>
    </p:spTree>
    <p:extLst>
      <p:ext uri="{BB962C8B-B14F-4D97-AF65-F5344CB8AC3E}">
        <p14:creationId xmlns:p14="http://schemas.microsoft.com/office/powerpoint/2010/main" val="304967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0"/>
              </a:rPr>
              <a:t>The long title of this Order is "An Order to provide for the registration of allied health professionals for the protection of the health and safety of the public and for other purposes relating thereto or connected therewith". </a:t>
            </a: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2</a:t>
            </a:fld>
            <a:endParaRPr lang="en-US"/>
          </a:p>
        </p:txBody>
      </p:sp>
    </p:spTree>
    <p:extLst>
      <p:ext uri="{BB962C8B-B14F-4D97-AF65-F5344CB8AC3E}">
        <p14:creationId xmlns:p14="http://schemas.microsoft.com/office/powerpoint/2010/main" val="121436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0"/>
              </a:rPr>
              <a:t>The long title of this Order is "An Order to provide for the registration of allied health professionals for the protection of the health and safety of the public and for other purposes relating thereto or connected therewith". </a:t>
            </a: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3</a:t>
            </a:fld>
            <a:endParaRPr lang="en-US"/>
          </a:p>
        </p:txBody>
      </p:sp>
    </p:spTree>
    <p:extLst>
      <p:ext uri="{BB962C8B-B14F-4D97-AF65-F5344CB8AC3E}">
        <p14:creationId xmlns:p14="http://schemas.microsoft.com/office/powerpoint/2010/main" val="1591359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4</a:t>
            </a:fld>
            <a:endParaRPr lang="en-US"/>
          </a:p>
        </p:txBody>
      </p:sp>
    </p:spTree>
    <p:extLst>
      <p:ext uri="{BB962C8B-B14F-4D97-AF65-F5344CB8AC3E}">
        <p14:creationId xmlns:p14="http://schemas.microsoft.com/office/powerpoint/2010/main" val="886650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5</a:t>
            </a:fld>
            <a:endParaRPr lang="en-US"/>
          </a:p>
        </p:txBody>
      </p:sp>
    </p:spTree>
    <p:extLst>
      <p:ext uri="{BB962C8B-B14F-4D97-AF65-F5344CB8AC3E}">
        <p14:creationId xmlns:p14="http://schemas.microsoft.com/office/powerpoint/2010/main" val="2650892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6</a:t>
            </a:fld>
            <a:endParaRPr lang="en-US"/>
          </a:p>
        </p:txBody>
      </p:sp>
    </p:spTree>
    <p:extLst>
      <p:ext uri="{BB962C8B-B14F-4D97-AF65-F5344CB8AC3E}">
        <p14:creationId xmlns:p14="http://schemas.microsoft.com/office/powerpoint/2010/main" val="1955010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fungsi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Majlis</a:t>
            </a:r>
            <a:r>
              <a:rPr lang="en-US" sz="1200" kern="1200" dirty="0">
                <a:solidFill>
                  <a:schemeClr val="tx1"/>
                </a:solidFill>
                <a:effectLst/>
                <a:latin typeface="+mn-lt"/>
                <a:ea typeface="+mn-ea"/>
                <a:cs typeface="+mn-cs"/>
              </a:rPr>
              <a:t> yang </a:t>
            </a:r>
            <a:r>
              <a:rPr lang="en-US" sz="1200" kern="1200" dirty="0" err="1">
                <a:solidFill>
                  <a:schemeClr val="tx1"/>
                </a:solidFill>
                <a:effectLst/>
                <a:latin typeface="+mn-lt"/>
                <a:ea typeface="+mn-ea"/>
                <a:cs typeface="+mn-cs"/>
              </a:rPr>
              <a:t>antara</a:t>
            </a:r>
            <a:r>
              <a:rPr lang="en-US" sz="1200" kern="1200" dirty="0">
                <a:solidFill>
                  <a:schemeClr val="tx1"/>
                </a:solidFill>
                <a:effectLst/>
                <a:latin typeface="+mn-lt"/>
                <a:ea typeface="+mn-ea"/>
                <a:cs typeface="+mn-cs"/>
              </a:rPr>
              <a:t> lain </a:t>
            </a:r>
            <a:r>
              <a:rPr lang="en-US" sz="1200" kern="1200" dirty="0" err="1">
                <a:solidFill>
                  <a:schemeClr val="tx1"/>
                </a:solidFill>
                <a:effectLst/>
                <a:latin typeface="+mn-lt"/>
                <a:ea typeface="+mn-ea"/>
                <a:cs typeface="+mn-cs"/>
              </a:rPr>
              <a:t>bertanggungjawab</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mendaftar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mengeluarkan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perakuan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kepada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pengamal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berdaftar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menentukan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kelayakan</a:t>
            </a:r>
            <a:r>
              <a:rPr lang="en-US" sz="1200" kern="1200" dirty="0">
                <a:solidFill>
                  <a:schemeClr val="tx1"/>
                </a:solidFill>
                <a:effectLst/>
                <a:latin typeface="+mn-lt"/>
                <a:ea typeface="+mn-ea"/>
                <a:cs typeface="+mn-cs"/>
              </a:rPr>
              <a:t> yang </a:t>
            </a:r>
            <a:r>
              <a:rPr lang="en-US" sz="1200" kern="1200" dirty="0" err="1">
                <a:solidFill>
                  <a:schemeClr val="tx1"/>
                </a:solidFill>
                <a:effectLst/>
                <a:latin typeface="+mn-lt"/>
                <a:ea typeface="+mn-ea"/>
                <a:cs typeface="+mn-cs"/>
              </a:rPr>
              <a:t>bersesuaian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bagi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Profesion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Kesihatan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Bersekutu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mengawal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selia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amalan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Profesion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Kesihatan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Bersekutu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mengawal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selia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etika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tatalaku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profesional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pengamal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berdaftar</a:t>
            </a: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7</a:t>
            </a:fld>
            <a:endParaRPr lang="en-US"/>
          </a:p>
        </p:txBody>
      </p:sp>
    </p:spTree>
    <p:extLst>
      <p:ext uri="{BB962C8B-B14F-4D97-AF65-F5344CB8AC3E}">
        <p14:creationId xmlns:p14="http://schemas.microsoft.com/office/powerpoint/2010/main" val="4058259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MOH –</a:t>
            </a:r>
            <a:r>
              <a:rPr lang="en-AU" baseline="0" dirty="0"/>
              <a:t> TSUT, </a:t>
            </a:r>
            <a:r>
              <a:rPr lang="en-AU" baseline="0" dirty="0" err="1"/>
              <a:t>Penasihat</a:t>
            </a:r>
            <a:r>
              <a:rPr lang="en-AU" baseline="0" dirty="0"/>
              <a:t> </a:t>
            </a:r>
            <a:r>
              <a:rPr lang="en-AU" baseline="0" dirty="0" err="1"/>
              <a:t>undang-undang</a:t>
            </a:r>
            <a:endParaRPr lang="en-AU" dirty="0"/>
          </a:p>
        </p:txBody>
      </p:sp>
      <p:sp>
        <p:nvSpPr>
          <p:cNvPr id="4" name="Slide Number Placeholder 3"/>
          <p:cNvSpPr>
            <a:spLocks noGrp="1"/>
          </p:cNvSpPr>
          <p:nvPr>
            <p:ph type="sldNum" sz="quarter" idx="10"/>
          </p:nvPr>
        </p:nvSpPr>
        <p:spPr/>
        <p:txBody>
          <a:bodyPr/>
          <a:lstStyle/>
          <a:p>
            <a:fld id="{68EE9B75-9C0B-3841-85E3-7763DB3DB4A3}" type="slidenum">
              <a:rPr lang="en-US" smtClean="0"/>
              <a:t>8</a:t>
            </a:fld>
            <a:endParaRPr lang="en-US"/>
          </a:p>
        </p:txBody>
      </p:sp>
    </p:spTree>
    <p:extLst>
      <p:ext uri="{BB962C8B-B14F-4D97-AF65-F5344CB8AC3E}">
        <p14:creationId xmlns:p14="http://schemas.microsoft.com/office/powerpoint/2010/main" val="2576606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PJSC – Pantai </a:t>
            </a:r>
            <a:r>
              <a:rPr lang="en-AU" dirty="0" err="1"/>
              <a:t>Jerudong</a:t>
            </a:r>
            <a:r>
              <a:rPr lang="en-AU" dirty="0"/>
              <a:t> Specialist Centre comprises of TBCC and Brunei Neuro Science and Rehabilitation Centre (BNSRC).</a:t>
            </a:r>
          </a:p>
        </p:txBody>
      </p:sp>
      <p:sp>
        <p:nvSpPr>
          <p:cNvPr id="4" name="Slide Number Placeholder 3"/>
          <p:cNvSpPr>
            <a:spLocks noGrp="1"/>
          </p:cNvSpPr>
          <p:nvPr>
            <p:ph type="sldNum" sz="quarter" idx="10"/>
          </p:nvPr>
        </p:nvSpPr>
        <p:spPr/>
        <p:txBody>
          <a:bodyPr/>
          <a:lstStyle/>
          <a:p>
            <a:fld id="{68EE9B75-9C0B-3841-85E3-7763DB3DB4A3}" type="slidenum">
              <a:rPr lang="en-US" smtClean="0"/>
              <a:t>9</a:t>
            </a:fld>
            <a:endParaRPr lang="en-US"/>
          </a:p>
        </p:txBody>
      </p:sp>
    </p:spTree>
    <p:extLst>
      <p:ext uri="{BB962C8B-B14F-4D97-AF65-F5344CB8AC3E}">
        <p14:creationId xmlns:p14="http://schemas.microsoft.com/office/powerpoint/2010/main" val="3956484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20133" y="1"/>
            <a:ext cx="4093104"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884646" y="914401"/>
            <a:ext cx="7526054"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167925" y="4402667"/>
            <a:ext cx="624277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36255" y="6117337"/>
            <a:ext cx="928929" cy="365125"/>
          </a:xfrm>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a:xfrm>
            <a:off x="3925711" y="6117337"/>
            <a:ext cx="3910225" cy="365125"/>
          </a:xfrm>
        </p:spPr>
        <p:txBody>
          <a:bodyPr/>
          <a:lstStyle/>
          <a:p>
            <a:endParaRPr lang="en-US"/>
          </a:p>
        </p:txBody>
      </p:sp>
      <p:sp>
        <p:nvSpPr>
          <p:cNvPr id="6" name="Slide Number Placeholder 5"/>
          <p:cNvSpPr>
            <a:spLocks noGrp="1"/>
          </p:cNvSpPr>
          <p:nvPr>
            <p:ph type="sldNum" sz="quarter" idx="12"/>
          </p:nvPr>
        </p:nvSpPr>
        <p:spPr>
          <a:xfrm>
            <a:off x="8964930" y="6117337"/>
            <a:ext cx="445770" cy="365125"/>
          </a:xfrm>
        </p:spPr>
        <p:txBody>
          <a:bodyPr/>
          <a:lstStyle/>
          <a:p>
            <a:fld id="{B45E6469-8761-2444-BC3D-1BFDE049CEDD}" type="slidenum">
              <a:rPr lang="en-US" smtClean="0"/>
              <a:t>‹#›</a:t>
            </a:fld>
            <a:endParaRPr lang="en-US"/>
          </a:p>
        </p:txBody>
      </p:sp>
      <p:sp>
        <p:nvSpPr>
          <p:cNvPr id="23" name="Freeform 12"/>
          <p:cNvSpPr/>
          <p:nvPr/>
        </p:nvSpPr>
        <p:spPr bwMode="auto">
          <a:xfrm>
            <a:off x="220133" y="3771900"/>
            <a:ext cx="392113"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607088" y="3867150"/>
            <a:ext cx="67072"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67139972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7" y="4732865"/>
            <a:ext cx="814232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39140" y="932112"/>
            <a:ext cx="6685320"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06317" y="5299603"/>
            <a:ext cx="8142324"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FBC9E-9EC3-C14C-AF43-35725EBB15AA}" type="datetimeFigureOut">
              <a:rPr lang="en-US" smtClean="0"/>
              <a:t>7/4/18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46181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8" y="685800"/>
            <a:ext cx="8142324"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06318" y="4343400"/>
            <a:ext cx="8142325"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2189766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050207" y="863023"/>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853214" y="2819399"/>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545637" y="685801"/>
            <a:ext cx="7555291"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731421" y="3428999"/>
            <a:ext cx="7183722"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206317" y="4343400"/>
            <a:ext cx="8142324"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4177309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06320" y="3308581"/>
            <a:ext cx="8142321"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06317" y="4777381"/>
            <a:ext cx="8142323"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4254458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050207" y="863023"/>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853214" y="2819399"/>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545637" y="685801"/>
            <a:ext cx="7555291"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206319" y="3886200"/>
            <a:ext cx="8142323"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206317" y="4775200"/>
            <a:ext cx="8142323"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1421945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06319" y="685802"/>
            <a:ext cx="8142324"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206318" y="3505200"/>
            <a:ext cx="8142325"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206318" y="4343400"/>
            <a:ext cx="814232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3030450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3125144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09843" y="685800"/>
            <a:ext cx="1438800"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06318" y="685800"/>
            <a:ext cx="6517737"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170684889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3978" y="457201"/>
            <a:ext cx="8346723"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1063978" y="2667000"/>
            <a:ext cx="8346723"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956357" y="6108174"/>
            <a:ext cx="928929" cy="365125"/>
          </a:xfrm>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a:xfrm>
            <a:off x="2137035" y="6108174"/>
            <a:ext cx="5757393" cy="365125"/>
          </a:xfrm>
        </p:spPr>
        <p:txBody>
          <a:bodyPr/>
          <a:lstStyle/>
          <a:p>
            <a:endParaRPr lang="en-US"/>
          </a:p>
        </p:txBody>
      </p:sp>
      <p:sp>
        <p:nvSpPr>
          <p:cNvPr id="6" name="Slide Number Placeholder 5"/>
          <p:cNvSpPr>
            <a:spLocks noGrp="1"/>
          </p:cNvSpPr>
          <p:nvPr>
            <p:ph type="sldNum" sz="quarter" idx="12"/>
          </p:nvPr>
        </p:nvSpPr>
        <p:spPr>
          <a:xfrm>
            <a:off x="8947215" y="6108174"/>
            <a:ext cx="463486" cy="365125"/>
          </a:xfrm>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42107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52579" y="2666999"/>
            <a:ext cx="7258122"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152581" y="5027070"/>
            <a:ext cx="7258119"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FBC9E-9EC3-C14C-AF43-35725EBB15AA}" type="datetimeFigureOut">
              <a:rPr lang="en-US" smtClean="0"/>
              <a:t>7/4/18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962761" y="6116071"/>
            <a:ext cx="447940" cy="365125"/>
          </a:xfrm>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130670549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63978" y="685802"/>
            <a:ext cx="834672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63977" y="2667000"/>
            <a:ext cx="4051554"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59146" y="2667000"/>
            <a:ext cx="4051554"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1FBC9E-9EC3-C14C-AF43-35725EBB15AA}" type="datetimeFigureOut">
              <a:rPr lang="en-US" smtClean="0"/>
              <a:t>7/4/18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178179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440272" y="2658533"/>
            <a:ext cx="3744315"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6316" y="3335337"/>
            <a:ext cx="3978269"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1852" y="2667000"/>
            <a:ext cx="3756790"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70371" y="3335337"/>
            <a:ext cx="3978269"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1FBC9E-9EC3-C14C-AF43-35725EBB15AA}" type="datetimeFigureOut">
              <a:rPr lang="en-US" smtClean="0"/>
              <a:t>7/4/18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1077828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1FBC9E-9EC3-C14C-AF43-35725EBB15AA}" type="datetimeFigureOut">
              <a:rPr lang="en-US" smtClean="0"/>
              <a:t>7/4/18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258080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FBC9E-9EC3-C14C-AF43-35725EBB15AA}" type="datetimeFigureOut">
              <a:rPr lang="en-US" smtClean="0"/>
              <a:t>7/4/18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76947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8" y="1600200"/>
            <a:ext cx="2884412"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276516" y="685801"/>
            <a:ext cx="5072126"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06318" y="2971800"/>
            <a:ext cx="2884412"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FBC9E-9EC3-C14C-AF43-35725EBB15AA}" type="datetimeFigureOut">
              <a:rPr lang="en-US" smtClean="0"/>
              <a:t>7/4/18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54474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5027" y="1752599"/>
            <a:ext cx="4409902"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6172287" y="914400"/>
            <a:ext cx="2666485"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05027" y="3124199"/>
            <a:ext cx="4409902"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FBC9E-9EC3-C14C-AF43-35725EBB15AA}" type="datetimeFigureOut">
              <a:rPr lang="en-US" smtClean="0"/>
              <a:t>7/4/18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5E6469-8761-2444-BC3D-1BFDE049CEDD}" type="slidenum">
              <a:rPr lang="en-US" smtClean="0"/>
              <a:t>‹#›</a:t>
            </a:fld>
            <a:endParaRPr lang="en-US"/>
          </a:p>
        </p:txBody>
      </p:sp>
    </p:spTree>
    <p:extLst>
      <p:ext uri="{BB962C8B-B14F-4D97-AF65-F5344CB8AC3E}">
        <p14:creationId xmlns:p14="http://schemas.microsoft.com/office/powerpoint/2010/main" val="34104048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2309681"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063978" y="457201"/>
            <a:ext cx="8346723"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3978" y="2667001"/>
            <a:ext cx="8346722"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71903" y="6116071"/>
            <a:ext cx="928929"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61FBC9E-9EC3-C14C-AF43-35725EBB15AA}" type="datetimeFigureOut">
              <a:rPr lang="en-US" smtClean="0"/>
              <a:t>7/4/18</a:t>
            </a:fld>
            <a:endParaRPr lang="en-US"/>
          </a:p>
        </p:txBody>
      </p:sp>
      <p:sp>
        <p:nvSpPr>
          <p:cNvPr id="5" name="Footer Placeholder 4"/>
          <p:cNvSpPr>
            <a:spLocks noGrp="1"/>
          </p:cNvSpPr>
          <p:nvPr>
            <p:ph type="ftr" sz="quarter" idx="3"/>
          </p:nvPr>
        </p:nvSpPr>
        <p:spPr>
          <a:xfrm>
            <a:off x="2152581" y="6116071"/>
            <a:ext cx="575739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962761" y="6116071"/>
            <a:ext cx="44794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45E6469-8761-2444-BC3D-1BFDE049CEDD}" type="slidenum">
              <a:rPr lang="en-US" smtClean="0"/>
              <a:t>‹#›</a:t>
            </a:fld>
            <a:endParaRPr lang="en-US"/>
          </a:p>
        </p:txBody>
      </p:sp>
    </p:spTree>
    <p:extLst>
      <p:ext uri="{BB962C8B-B14F-4D97-AF65-F5344CB8AC3E}">
        <p14:creationId xmlns:p14="http://schemas.microsoft.com/office/powerpoint/2010/main" val="2845179029"/>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 id="214748382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extBox 8"/>
          <p:cNvSpPr txBox="1"/>
          <p:nvPr/>
        </p:nvSpPr>
        <p:spPr>
          <a:xfrm>
            <a:off x="0" y="3628944"/>
            <a:ext cx="9344297" cy="3108543"/>
          </a:xfrm>
          <a:prstGeom prst="rect">
            <a:avLst/>
          </a:prstGeom>
          <a:noFill/>
        </p:spPr>
        <p:txBody>
          <a:bodyPr wrap="square" rtlCol="0">
            <a:spAutoFit/>
          </a:bodyPr>
          <a:lstStyle/>
          <a:p>
            <a:pPr algn="r"/>
            <a:r>
              <a:rPr lang="en-US" sz="3200" b="1" dirty="0">
                <a:latin typeface="Gill Sans MT" panose="020B0502020104020203" pitchFamily="34" charset="0"/>
                <a:ea typeface="Avenir Heavy" charset="0"/>
                <a:cs typeface="Avenir Heavy" charset="0"/>
              </a:rPr>
              <a:t>PERLAKSANAAN PERINTAH </a:t>
            </a:r>
          </a:p>
          <a:p>
            <a:pPr algn="r"/>
            <a:r>
              <a:rPr lang="en-US" sz="3200" b="1" dirty="0">
                <a:latin typeface="Gill Sans MT" panose="020B0502020104020203" pitchFamily="34" charset="0"/>
                <a:ea typeface="Avenir Heavy" charset="0"/>
                <a:cs typeface="Avenir Heavy" charset="0"/>
              </a:rPr>
              <a:t>PROFESION KESIHATAN BERSEKUTU </a:t>
            </a:r>
          </a:p>
          <a:p>
            <a:pPr algn="r"/>
            <a:r>
              <a:rPr lang="en-US" sz="3200" b="1" dirty="0">
                <a:latin typeface="Gill Sans MT" panose="020B0502020104020203" pitchFamily="34" charset="0"/>
                <a:ea typeface="Avenir Heavy" charset="0"/>
                <a:cs typeface="Avenir Heavy" charset="0"/>
              </a:rPr>
              <a:t>NEGARA BRUNEI DARUSSALAM 2017</a:t>
            </a:r>
          </a:p>
          <a:p>
            <a:pPr algn="r"/>
            <a:endParaRPr lang="en-US" sz="2000" b="1" dirty="0" smtClean="0">
              <a:solidFill>
                <a:srgbClr val="8B2557"/>
              </a:solidFill>
              <a:latin typeface="Gill Sans MT" panose="020B0502020104020203" pitchFamily="34" charset="0"/>
              <a:ea typeface="Avenir Heavy" charset="0"/>
              <a:cs typeface="Avenir Heavy" charset="0"/>
            </a:endParaRPr>
          </a:p>
          <a:p>
            <a:pPr algn="r"/>
            <a:r>
              <a:rPr lang="en-US" sz="2000" b="1" dirty="0" err="1" smtClean="0">
                <a:solidFill>
                  <a:srgbClr val="8B2557"/>
                </a:solidFill>
                <a:latin typeface="Gill Sans MT" panose="020B0502020104020203" pitchFamily="34" charset="0"/>
                <a:ea typeface="Avenir Heavy" charset="0"/>
                <a:cs typeface="Avenir Heavy" charset="0"/>
              </a:rPr>
              <a:t>Dayang</a:t>
            </a:r>
            <a:r>
              <a:rPr lang="en-US" sz="2000" b="1" dirty="0" smtClean="0">
                <a:solidFill>
                  <a:srgbClr val="8B2557"/>
                </a:solidFill>
                <a:latin typeface="Gill Sans MT" panose="020B0502020104020203" pitchFamily="34" charset="0"/>
                <a:ea typeface="Avenir Heavy" charset="0"/>
                <a:cs typeface="Avenir Heavy" charset="0"/>
              </a:rPr>
              <a:t> </a:t>
            </a:r>
            <a:r>
              <a:rPr lang="en-US" sz="2000" b="1" dirty="0" err="1" smtClean="0">
                <a:solidFill>
                  <a:srgbClr val="8B2557"/>
                </a:solidFill>
                <a:latin typeface="Gill Sans MT" panose="020B0502020104020203" pitchFamily="34" charset="0"/>
                <a:ea typeface="Avenir Heavy" charset="0"/>
                <a:cs typeface="Avenir Heavy" charset="0"/>
              </a:rPr>
              <a:t>Hashlienawati</a:t>
            </a:r>
            <a:r>
              <a:rPr lang="en-US" sz="2000" b="1" dirty="0" smtClean="0">
                <a:solidFill>
                  <a:srgbClr val="8B2557"/>
                </a:solidFill>
                <a:latin typeface="Gill Sans MT" panose="020B0502020104020203" pitchFamily="34" charset="0"/>
                <a:ea typeface="Avenir Heavy" charset="0"/>
                <a:cs typeface="Avenir Heavy" charset="0"/>
              </a:rPr>
              <a:t> </a:t>
            </a:r>
            <a:r>
              <a:rPr lang="en-US" sz="2000" b="1" dirty="0" err="1" smtClean="0">
                <a:solidFill>
                  <a:srgbClr val="8B2557"/>
                </a:solidFill>
                <a:latin typeface="Gill Sans MT" panose="020B0502020104020203" pitchFamily="34" charset="0"/>
                <a:ea typeface="Avenir Heavy" charset="0"/>
                <a:cs typeface="Avenir Heavy" charset="0"/>
              </a:rPr>
              <a:t>binti</a:t>
            </a:r>
            <a:r>
              <a:rPr lang="en-US" sz="2000" b="1" dirty="0" smtClean="0">
                <a:solidFill>
                  <a:srgbClr val="8B2557"/>
                </a:solidFill>
                <a:latin typeface="Gill Sans MT" panose="020B0502020104020203" pitchFamily="34" charset="0"/>
                <a:ea typeface="Avenir Heavy" charset="0"/>
                <a:cs typeface="Avenir Heavy" charset="0"/>
              </a:rPr>
              <a:t> Haji </a:t>
            </a:r>
            <a:r>
              <a:rPr lang="en-US" sz="2000" b="1" dirty="0" err="1" smtClean="0">
                <a:solidFill>
                  <a:srgbClr val="8B2557"/>
                </a:solidFill>
                <a:latin typeface="Gill Sans MT" panose="020B0502020104020203" pitchFamily="34" charset="0"/>
                <a:ea typeface="Avenir Heavy" charset="0"/>
                <a:cs typeface="Avenir Heavy" charset="0"/>
              </a:rPr>
              <a:t>Mohd</a:t>
            </a:r>
            <a:r>
              <a:rPr lang="en-US" sz="2000" b="1" dirty="0" smtClean="0">
                <a:solidFill>
                  <a:srgbClr val="8B2557"/>
                </a:solidFill>
                <a:latin typeface="Gill Sans MT" panose="020B0502020104020203" pitchFamily="34" charset="0"/>
                <a:ea typeface="Avenir Heavy" charset="0"/>
                <a:cs typeface="Avenir Heavy" charset="0"/>
              </a:rPr>
              <a:t> </a:t>
            </a:r>
            <a:r>
              <a:rPr lang="en-US" sz="2000" b="1" dirty="0" err="1" smtClean="0">
                <a:solidFill>
                  <a:srgbClr val="8B2557"/>
                </a:solidFill>
                <a:latin typeface="Gill Sans MT" panose="020B0502020104020203" pitchFamily="34" charset="0"/>
                <a:ea typeface="Avenir Heavy" charset="0"/>
                <a:cs typeface="Avenir Heavy" charset="0"/>
              </a:rPr>
              <a:t>Salleh</a:t>
            </a:r>
            <a:endParaRPr lang="en-US" sz="2000" b="1" dirty="0" smtClean="0">
              <a:solidFill>
                <a:srgbClr val="8B2557"/>
              </a:solidFill>
              <a:latin typeface="Gill Sans MT" panose="020B0502020104020203" pitchFamily="34" charset="0"/>
              <a:ea typeface="Avenir Heavy" charset="0"/>
              <a:cs typeface="Avenir Heavy" charset="0"/>
            </a:endParaRPr>
          </a:p>
          <a:p>
            <a:pPr algn="r"/>
            <a:r>
              <a:rPr lang="en-US" sz="2000" b="1" dirty="0" err="1" smtClean="0">
                <a:solidFill>
                  <a:srgbClr val="8B2557"/>
                </a:solidFill>
                <a:latin typeface="Gill Sans MT" panose="020B0502020104020203" pitchFamily="34" charset="0"/>
                <a:ea typeface="Avenir Heavy" charset="0"/>
                <a:cs typeface="Avenir Heavy" charset="0"/>
              </a:rPr>
              <a:t>Majlis</a:t>
            </a:r>
            <a:r>
              <a:rPr lang="en-US" sz="2000" b="1" dirty="0" smtClean="0">
                <a:solidFill>
                  <a:srgbClr val="8B2557"/>
                </a:solidFill>
                <a:latin typeface="Gill Sans MT" panose="020B0502020104020203" pitchFamily="34" charset="0"/>
                <a:ea typeface="Avenir Heavy" charset="0"/>
                <a:cs typeface="Avenir Heavy" charset="0"/>
              </a:rPr>
              <a:t> Profession </a:t>
            </a:r>
            <a:r>
              <a:rPr lang="en-US" sz="2000" b="1" dirty="0" err="1" smtClean="0">
                <a:solidFill>
                  <a:srgbClr val="8B2557"/>
                </a:solidFill>
                <a:latin typeface="Gill Sans MT" panose="020B0502020104020203" pitchFamily="34" charset="0"/>
                <a:ea typeface="Avenir Heavy" charset="0"/>
                <a:cs typeface="Avenir Heavy" charset="0"/>
              </a:rPr>
              <a:t>Kesihatan</a:t>
            </a:r>
            <a:r>
              <a:rPr lang="en-US" sz="2000" b="1" dirty="0" smtClean="0">
                <a:solidFill>
                  <a:srgbClr val="8B2557"/>
                </a:solidFill>
                <a:latin typeface="Gill Sans MT" panose="020B0502020104020203" pitchFamily="34" charset="0"/>
                <a:ea typeface="Avenir Heavy" charset="0"/>
                <a:cs typeface="Avenir Heavy" charset="0"/>
              </a:rPr>
              <a:t> </a:t>
            </a:r>
            <a:r>
              <a:rPr lang="en-US" sz="2000" b="1" dirty="0" err="1" smtClean="0">
                <a:solidFill>
                  <a:srgbClr val="8B2557"/>
                </a:solidFill>
                <a:latin typeface="Gill Sans MT" panose="020B0502020104020203" pitchFamily="34" charset="0"/>
                <a:ea typeface="Avenir Heavy" charset="0"/>
                <a:cs typeface="Avenir Heavy" charset="0"/>
              </a:rPr>
              <a:t>Bersekutu</a:t>
            </a:r>
            <a:endParaRPr lang="en-US" sz="2000" b="1" dirty="0" smtClean="0">
              <a:solidFill>
                <a:srgbClr val="8B2557"/>
              </a:solidFill>
              <a:latin typeface="Gill Sans MT" panose="020B0502020104020203" pitchFamily="34" charset="0"/>
              <a:ea typeface="Avenir Heavy" charset="0"/>
              <a:cs typeface="Avenir Heavy" charset="0"/>
            </a:endParaRPr>
          </a:p>
          <a:p>
            <a:pPr algn="r"/>
            <a:r>
              <a:rPr lang="en-US" sz="2000" b="1" dirty="0" err="1" smtClean="0">
                <a:solidFill>
                  <a:srgbClr val="8B2557"/>
                </a:solidFill>
                <a:latin typeface="Gill Sans MT" panose="020B0502020104020203" pitchFamily="34" charset="0"/>
                <a:ea typeface="Avenir Heavy" charset="0"/>
                <a:cs typeface="Avenir Heavy" charset="0"/>
              </a:rPr>
              <a:t>Kementerian</a:t>
            </a:r>
            <a:r>
              <a:rPr lang="en-US" sz="2000" b="1" dirty="0" smtClean="0">
                <a:solidFill>
                  <a:srgbClr val="8B2557"/>
                </a:solidFill>
                <a:latin typeface="Gill Sans MT" panose="020B0502020104020203" pitchFamily="34" charset="0"/>
                <a:ea typeface="Avenir Heavy" charset="0"/>
                <a:cs typeface="Avenir Heavy" charset="0"/>
              </a:rPr>
              <a:t> </a:t>
            </a:r>
            <a:r>
              <a:rPr lang="en-US" sz="2000" b="1" dirty="0" err="1" smtClean="0">
                <a:solidFill>
                  <a:srgbClr val="8B2557"/>
                </a:solidFill>
                <a:latin typeface="Gill Sans MT" panose="020B0502020104020203" pitchFamily="34" charset="0"/>
                <a:ea typeface="Avenir Heavy" charset="0"/>
                <a:cs typeface="Avenir Heavy" charset="0"/>
              </a:rPr>
              <a:t>Kesihatan</a:t>
            </a:r>
            <a:endParaRPr lang="en-US" sz="2000" b="1" dirty="0" smtClean="0">
              <a:solidFill>
                <a:srgbClr val="8B2557"/>
              </a:solidFill>
              <a:latin typeface="Gill Sans MT" panose="020B0502020104020203" pitchFamily="34" charset="0"/>
              <a:ea typeface="Avenir Heavy" charset="0"/>
              <a:cs typeface="Avenir Heavy" charset="0"/>
            </a:endParaRPr>
          </a:p>
          <a:p>
            <a:pPr algn="r"/>
            <a:r>
              <a:rPr lang="en-US" sz="2000" b="1" dirty="0" smtClean="0">
                <a:solidFill>
                  <a:srgbClr val="8B2557"/>
                </a:solidFill>
                <a:latin typeface="Gill Sans MT" panose="020B0502020104020203" pitchFamily="34" charset="0"/>
                <a:ea typeface="Avenir Heavy" charset="0"/>
                <a:cs typeface="Avenir Heavy" charset="0"/>
              </a:rPr>
              <a:t>Negara </a:t>
            </a:r>
            <a:r>
              <a:rPr lang="en-US" sz="2000" b="1" dirty="0" smtClean="0">
                <a:solidFill>
                  <a:srgbClr val="8B2557"/>
                </a:solidFill>
                <a:latin typeface="Gill Sans MT" panose="020B0502020104020203" pitchFamily="34" charset="0"/>
                <a:ea typeface="Avenir Heavy" charset="0"/>
                <a:cs typeface="Avenir Heavy" charset="0"/>
              </a:rPr>
              <a:t>Brunei </a:t>
            </a:r>
            <a:r>
              <a:rPr lang="en-US" sz="2000" b="1" dirty="0" smtClean="0">
                <a:solidFill>
                  <a:srgbClr val="8B2557"/>
                </a:solidFill>
                <a:latin typeface="Gill Sans MT" panose="020B0502020104020203" pitchFamily="34" charset="0"/>
                <a:ea typeface="Avenir Heavy" charset="0"/>
                <a:cs typeface="Avenir Heavy" charset="0"/>
              </a:rPr>
              <a:t>Darussalam</a:t>
            </a:r>
            <a:endParaRPr lang="en-US" sz="2000" b="1" dirty="0" smtClean="0">
              <a:solidFill>
                <a:srgbClr val="8B2557"/>
              </a:solidFill>
              <a:latin typeface="Gill Sans MT" panose="020B0502020104020203" pitchFamily="34" charset="0"/>
              <a:ea typeface="Avenir Heavy" charset="0"/>
              <a:cs typeface="Avenir Heavy" charset="0"/>
            </a:endParaRPr>
          </a:p>
        </p:txBody>
      </p:sp>
    </p:spTree>
    <p:extLst>
      <p:ext uri="{BB962C8B-B14F-4D97-AF65-F5344CB8AC3E}">
        <p14:creationId xmlns:p14="http://schemas.microsoft.com/office/powerpoint/2010/main" val="14702833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978" y="124429"/>
            <a:ext cx="8346723" cy="665543"/>
          </a:xfrm>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graphicFrame>
        <p:nvGraphicFramePr>
          <p:cNvPr id="6" name="Table 5">
            <a:extLst>
              <a:ext uri="{FF2B5EF4-FFF2-40B4-BE49-F238E27FC236}">
                <a16:creationId xmlns:a16="http://schemas.microsoft.com/office/drawing/2014/main" xmlns="" id="{701B3B0C-9884-4FEA-95B2-AD44F284233F}"/>
              </a:ext>
            </a:extLst>
          </p:cNvPr>
          <p:cNvGraphicFramePr>
            <a:graphicFrameLocks noGrp="1"/>
          </p:cNvGraphicFramePr>
          <p:nvPr>
            <p:extLst>
              <p:ext uri="{D42A27DB-BD31-4B8C-83A1-F6EECF244321}">
                <p14:modId xmlns:p14="http://schemas.microsoft.com/office/powerpoint/2010/main" val="1696322980"/>
              </p:ext>
            </p:extLst>
          </p:nvPr>
        </p:nvGraphicFramePr>
        <p:xfrm>
          <a:off x="138896" y="793097"/>
          <a:ext cx="9618562" cy="5991751"/>
        </p:xfrm>
        <a:graphic>
          <a:graphicData uri="http://schemas.openxmlformats.org/drawingml/2006/table">
            <a:tbl>
              <a:tblPr firstRow="1" bandRow="1">
                <a:tableStyleId>{5C22544A-7EE6-4342-B048-85BDC9FD1C3A}</a:tableStyleId>
              </a:tblPr>
              <a:tblGrid>
                <a:gridCol w="642796">
                  <a:extLst>
                    <a:ext uri="{9D8B030D-6E8A-4147-A177-3AD203B41FA5}">
                      <a16:colId xmlns:a16="http://schemas.microsoft.com/office/drawing/2014/main" xmlns="" val="20000"/>
                    </a:ext>
                  </a:extLst>
                </a:gridCol>
                <a:gridCol w="1495960">
                  <a:extLst>
                    <a:ext uri="{9D8B030D-6E8A-4147-A177-3AD203B41FA5}">
                      <a16:colId xmlns:a16="http://schemas.microsoft.com/office/drawing/2014/main" xmlns="" val="20001"/>
                    </a:ext>
                  </a:extLst>
                </a:gridCol>
                <a:gridCol w="1225569">
                  <a:extLst>
                    <a:ext uri="{9D8B030D-6E8A-4147-A177-3AD203B41FA5}">
                      <a16:colId xmlns:a16="http://schemas.microsoft.com/office/drawing/2014/main" xmlns="" val="20002"/>
                    </a:ext>
                  </a:extLst>
                </a:gridCol>
                <a:gridCol w="1533728">
                  <a:extLst>
                    <a:ext uri="{9D8B030D-6E8A-4147-A177-3AD203B41FA5}">
                      <a16:colId xmlns:a16="http://schemas.microsoft.com/office/drawing/2014/main" xmlns="" val="20003"/>
                    </a:ext>
                  </a:extLst>
                </a:gridCol>
                <a:gridCol w="1766807">
                  <a:extLst>
                    <a:ext uri="{9D8B030D-6E8A-4147-A177-3AD203B41FA5}">
                      <a16:colId xmlns:a16="http://schemas.microsoft.com/office/drawing/2014/main" xmlns="" val="20004"/>
                    </a:ext>
                  </a:extLst>
                </a:gridCol>
                <a:gridCol w="1255363">
                  <a:extLst>
                    <a:ext uri="{9D8B030D-6E8A-4147-A177-3AD203B41FA5}">
                      <a16:colId xmlns:a16="http://schemas.microsoft.com/office/drawing/2014/main" xmlns="" val="20005"/>
                    </a:ext>
                  </a:extLst>
                </a:gridCol>
                <a:gridCol w="1698339">
                  <a:extLst>
                    <a:ext uri="{9D8B030D-6E8A-4147-A177-3AD203B41FA5}">
                      <a16:colId xmlns:a16="http://schemas.microsoft.com/office/drawing/2014/main" xmlns="" val="20006"/>
                    </a:ext>
                  </a:extLst>
                </a:gridCol>
              </a:tblGrid>
              <a:tr h="1328311">
                <a:tc>
                  <a:txBody>
                    <a:bodyPr/>
                    <a:lstStyle/>
                    <a:p>
                      <a:r>
                        <a:rPr lang="en-US" sz="1300" b="1" dirty="0"/>
                        <a:t>PERINGKAT PEMBENTUKAN </a:t>
                      </a:r>
                    </a:p>
                    <a:p>
                      <a:r>
                        <a:rPr lang="en-US" sz="1300" b="1" dirty="0"/>
                        <a:t>DASAR</a:t>
                      </a:r>
                    </a:p>
                  </a:txBody>
                  <a:tcPr vert="vert270" anchor="ctr"/>
                </a:tc>
                <a:tc>
                  <a:txBody>
                    <a:bodyPr/>
                    <a:lstStyle/>
                    <a:p>
                      <a:pPr algn="ctr"/>
                      <a:r>
                        <a:rPr lang="en-US" sz="1300" b="1" dirty="0"/>
                        <a:t>AKTIVITI</a:t>
                      </a:r>
                    </a:p>
                  </a:txBody>
                  <a:tcPr anchor="ctr"/>
                </a:tc>
                <a:tc>
                  <a:txBody>
                    <a:bodyPr/>
                    <a:lstStyle/>
                    <a:p>
                      <a:pPr algn="ctr"/>
                      <a:r>
                        <a:rPr lang="en-US" sz="1300" b="1" dirty="0"/>
                        <a:t>KAEDAH / TEKNIK PENDEKATAN AWAM</a:t>
                      </a:r>
                    </a:p>
                  </a:txBody>
                  <a:tcPr anchor="ctr"/>
                </a:tc>
                <a:tc>
                  <a:txBody>
                    <a:bodyPr/>
                    <a:lstStyle/>
                    <a:p>
                      <a:pPr algn="ctr"/>
                      <a:r>
                        <a:rPr lang="en-US" sz="1300" b="1" dirty="0"/>
                        <a:t>OBJEKTIF AKTIVITI</a:t>
                      </a:r>
                    </a:p>
                  </a:txBody>
                  <a:tcPr anchor="ctr"/>
                </a:tc>
                <a:tc>
                  <a:txBody>
                    <a:bodyPr/>
                    <a:lstStyle/>
                    <a:p>
                      <a:pPr algn="ctr"/>
                      <a:r>
                        <a:rPr lang="en-US" sz="1300" b="1" dirty="0"/>
                        <a:t>PIHAK BERKEPENTINGAN </a:t>
                      </a:r>
                      <a:r>
                        <a:rPr lang="en-US" sz="1300" b="1" i="1" dirty="0"/>
                        <a:t>(STAKEHOLDERS)</a:t>
                      </a:r>
                    </a:p>
                  </a:txBody>
                  <a:tcPr anchor="ctr"/>
                </a:tc>
                <a:tc>
                  <a:txBody>
                    <a:bodyPr/>
                    <a:lstStyle/>
                    <a:p>
                      <a:pPr algn="ctr"/>
                      <a:r>
                        <a:rPr lang="en-US" sz="1300" b="1" dirty="0"/>
                        <a:t>FAEDAH</a:t>
                      </a:r>
                    </a:p>
                  </a:txBody>
                  <a:tcPr anchor="ctr"/>
                </a:tc>
                <a:tc>
                  <a:txBody>
                    <a:bodyPr/>
                    <a:lstStyle/>
                    <a:p>
                      <a:pPr algn="ctr"/>
                      <a:r>
                        <a:rPr lang="en-US" sz="1300" b="1" dirty="0"/>
                        <a:t>CABARAN DIHADAPI</a:t>
                      </a:r>
                    </a:p>
                  </a:txBody>
                  <a:tcPr anchor="ctr"/>
                </a:tc>
                <a:extLst>
                  <a:ext uri="{0D108BD9-81ED-4DB2-BD59-A6C34878D82A}">
                    <a16:rowId xmlns:a16="http://schemas.microsoft.com/office/drawing/2014/main" xmlns="" val="10000"/>
                  </a:ext>
                </a:extLst>
              </a:tr>
              <a:tr h="21966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dirty="0"/>
                        <a:t>PERLAKSANAAN</a:t>
                      </a:r>
                    </a:p>
                  </a:txBody>
                  <a:tcPr vert="vert270" anchor="ctr"/>
                </a:tc>
                <a:tc>
                  <a:txBody>
                    <a:bodyPr/>
                    <a:lstStyle/>
                    <a:p>
                      <a:pPr marL="114300" indent="-114300" algn="l">
                        <a:buFont typeface="Arial" panose="020B0604020202020204" pitchFamily="34" charset="0"/>
                        <a:buChar char="•"/>
                      </a:pPr>
                      <a:r>
                        <a:rPr lang="en-US" sz="1500" dirty="0" err="1">
                          <a:latin typeface="+mj-lt"/>
                        </a:rPr>
                        <a:t>Pendaftaran</a:t>
                      </a:r>
                      <a:r>
                        <a:rPr lang="en-US" sz="1500" dirty="0">
                          <a:latin typeface="+mj-lt"/>
                        </a:rPr>
                        <a:t> </a:t>
                      </a:r>
                      <a:r>
                        <a:rPr lang="en-US" sz="1500" dirty="0" err="1">
                          <a:latin typeface="+mj-lt"/>
                        </a:rPr>
                        <a:t>Profesional</a:t>
                      </a:r>
                      <a:r>
                        <a:rPr lang="en-US" sz="1500" dirty="0">
                          <a:latin typeface="+mj-lt"/>
                        </a:rPr>
                        <a:t> Kesihatan </a:t>
                      </a:r>
                      <a:r>
                        <a:rPr lang="en-US" sz="1500" dirty="0" err="1">
                          <a:latin typeface="+mj-lt"/>
                        </a:rPr>
                        <a:t>Bersekutu</a:t>
                      </a:r>
                      <a:r>
                        <a:rPr lang="en-US" sz="1500" dirty="0">
                          <a:latin typeface="+mj-lt"/>
                        </a:rPr>
                        <a:t> </a:t>
                      </a:r>
                      <a:r>
                        <a:rPr lang="en-US" sz="1500" dirty="0" err="1">
                          <a:latin typeface="+mj-lt"/>
                        </a:rPr>
                        <a:t>dalam</a:t>
                      </a:r>
                      <a:r>
                        <a:rPr lang="en-US" sz="1500" dirty="0">
                          <a:latin typeface="+mj-lt"/>
                        </a:rPr>
                        <a:t> 2 </a:t>
                      </a:r>
                      <a:r>
                        <a:rPr lang="en-US" sz="1500" dirty="0" err="1">
                          <a:latin typeface="+mj-lt"/>
                        </a:rPr>
                        <a:t>Fasa</a:t>
                      </a:r>
                      <a:r>
                        <a:rPr lang="en-US" sz="1500" dirty="0">
                          <a:latin typeface="+mj-lt"/>
                        </a:rPr>
                        <a:t>.</a:t>
                      </a:r>
                    </a:p>
                    <a:p>
                      <a:pPr marL="114300" indent="-114300" algn="l">
                        <a:buFont typeface="Arial" panose="020B0604020202020204" pitchFamily="34" charset="0"/>
                        <a:buChar char="•"/>
                      </a:pPr>
                      <a:r>
                        <a:rPr lang="en-US" sz="1500" dirty="0" err="1">
                          <a:latin typeface="+mj-lt"/>
                        </a:rPr>
                        <a:t>Fasa</a:t>
                      </a:r>
                      <a:r>
                        <a:rPr lang="en-US" sz="1500" dirty="0">
                          <a:latin typeface="+mj-lt"/>
                        </a:rPr>
                        <a:t> 1 – Kementerian Kesihatan.</a:t>
                      </a:r>
                    </a:p>
                    <a:p>
                      <a:pPr marL="11430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err="1">
                          <a:latin typeface="+mj-lt"/>
                        </a:rPr>
                        <a:t>Fasa</a:t>
                      </a:r>
                      <a:r>
                        <a:rPr lang="en-US" sz="1500" dirty="0">
                          <a:latin typeface="+mj-lt"/>
                        </a:rPr>
                        <a:t> 2</a:t>
                      </a:r>
                      <a:r>
                        <a:rPr lang="en-US" sz="1500" baseline="0" dirty="0">
                          <a:latin typeface="+mj-lt"/>
                        </a:rPr>
                        <a:t> - </a:t>
                      </a:r>
                      <a:r>
                        <a:rPr lang="en-AU" sz="1500" b="0" dirty="0" err="1">
                          <a:latin typeface="+mj-lt"/>
                        </a:rPr>
                        <a:t>Kementerian-Kementerian</a:t>
                      </a:r>
                      <a:r>
                        <a:rPr lang="en-AU" sz="1500" b="0" dirty="0">
                          <a:latin typeface="+mj-lt"/>
                        </a:rPr>
                        <a:t> lain, </a:t>
                      </a:r>
                      <a:r>
                        <a:rPr lang="fi-FI" sz="1500" b="0" dirty="0">
                          <a:latin typeface="+mj-lt"/>
                        </a:rPr>
                        <a:t>Separa Kerajaan, Pertubuhan Bukan Kerajaan dan Sektor Swasta</a:t>
                      </a:r>
                      <a:r>
                        <a:rPr lang="fi-FI" sz="1500" b="0" dirty="0">
                          <a:latin typeface="Gill Sans MT" panose="020B0502020104020203" pitchFamily="34" charset="0"/>
                        </a:rPr>
                        <a:t>. </a:t>
                      </a:r>
                      <a:endParaRPr lang="en-AU" sz="1500" b="0" dirty="0">
                        <a:latin typeface="Gill Sans MT" panose="020B0502020104020203" pitchFamily="34" charset="0"/>
                      </a:endParaRPr>
                    </a:p>
                    <a:p>
                      <a:pPr marL="171450" indent="-171450" algn="l">
                        <a:buFont typeface="Arial" panose="020B0604020202020204" pitchFamily="34" charset="0"/>
                        <a:buChar char="•"/>
                      </a:pPr>
                      <a:endParaRPr lang="en-US" sz="1500" b="0" dirty="0"/>
                    </a:p>
                  </a:txBody>
                  <a:tcPr>
                    <a:solidFill>
                      <a:srgbClr val="CDE3F8"/>
                    </a:solidFill>
                  </a:tcPr>
                </a:tc>
                <a:tc>
                  <a:txBody>
                    <a:bodyPr/>
                    <a:lstStyle/>
                    <a:p>
                      <a:pPr marL="111125" indent="-111125">
                        <a:buFont typeface="Arial" panose="020B0604020202020204" pitchFamily="34" charset="0"/>
                        <a:buChar char="•"/>
                      </a:pPr>
                      <a:r>
                        <a:rPr lang="en-US" sz="1500" i="0" kern="1200" dirty="0" err="1">
                          <a:solidFill>
                            <a:schemeClr val="dk1"/>
                          </a:solidFill>
                          <a:latin typeface="+mn-lt"/>
                          <a:ea typeface="+mn-ea"/>
                          <a:cs typeface="+mn-cs"/>
                        </a:rPr>
                        <a:t>Minit</a:t>
                      </a:r>
                      <a:r>
                        <a:rPr lang="en-US" sz="1500" i="0" kern="1200" dirty="0">
                          <a:solidFill>
                            <a:schemeClr val="dk1"/>
                          </a:solidFill>
                          <a:latin typeface="+mn-lt"/>
                          <a:ea typeface="+mn-ea"/>
                          <a:cs typeface="+mn-cs"/>
                        </a:rPr>
                        <a:t> / Memorandum / </a:t>
                      </a:r>
                      <a:r>
                        <a:rPr lang="en-US" sz="1500" i="0" kern="1200" dirty="0" err="1">
                          <a:solidFill>
                            <a:schemeClr val="dk1"/>
                          </a:solidFill>
                          <a:latin typeface="+mn-lt"/>
                          <a:ea typeface="+mn-ea"/>
                          <a:cs typeface="+mn-cs"/>
                        </a:rPr>
                        <a:t>Persuratan</a:t>
                      </a:r>
                      <a:endParaRPr lang="en-US" sz="1500" i="0" kern="1200" dirty="0">
                        <a:solidFill>
                          <a:schemeClr val="dk1"/>
                        </a:solidFill>
                        <a:latin typeface="+mn-lt"/>
                        <a:ea typeface="+mn-ea"/>
                        <a:cs typeface="+mn-cs"/>
                      </a:endParaRPr>
                    </a:p>
                    <a:p>
                      <a:pPr marL="111125" indent="-111125">
                        <a:buFont typeface="Arial" panose="020B0604020202020204" pitchFamily="34" charset="0"/>
                        <a:buChar char="•"/>
                      </a:pPr>
                      <a:r>
                        <a:rPr lang="en-US" sz="1500" i="1" kern="1200" dirty="0" err="1">
                          <a:solidFill>
                            <a:schemeClr val="dk1"/>
                          </a:solidFill>
                          <a:latin typeface="+mn-lt"/>
                          <a:ea typeface="+mn-ea"/>
                          <a:cs typeface="+mn-cs"/>
                        </a:rPr>
                        <a:t>Laman</a:t>
                      </a:r>
                      <a:r>
                        <a:rPr lang="en-US" sz="1500" i="1" kern="1200" dirty="0">
                          <a:solidFill>
                            <a:schemeClr val="dk1"/>
                          </a:solidFill>
                          <a:latin typeface="+mn-lt"/>
                          <a:ea typeface="+mn-ea"/>
                          <a:cs typeface="+mn-cs"/>
                        </a:rPr>
                        <a:t> Web</a:t>
                      </a:r>
                    </a:p>
                    <a:p>
                      <a:pPr marL="111125" indent="-111125">
                        <a:buFont typeface="Arial" panose="020B0604020202020204" pitchFamily="34" charset="0"/>
                        <a:buChar char="•"/>
                      </a:pPr>
                      <a:r>
                        <a:rPr lang="en-US" sz="1500" i="1" kern="1200" dirty="0">
                          <a:solidFill>
                            <a:schemeClr val="dk1"/>
                          </a:solidFill>
                          <a:latin typeface="+mn-lt"/>
                          <a:ea typeface="+mn-ea"/>
                          <a:cs typeface="+mn-cs"/>
                        </a:rPr>
                        <a:t>Radio / TV</a:t>
                      </a:r>
                    </a:p>
                    <a:p>
                      <a:pPr marL="0" indent="0">
                        <a:buFont typeface="Arial" panose="020B0604020202020204" pitchFamily="34" charset="0"/>
                        <a:buNone/>
                      </a:pPr>
                      <a:endParaRPr lang="en-US" sz="1500" i="1" kern="1200" dirty="0">
                        <a:solidFill>
                          <a:schemeClr val="dk1"/>
                        </a:solidFill>
                        <a:latin typeface="+mn-lt"/>
                        <a:ea typeface="+mn-ea"/>
                        <a:cs typeface="+mn-cs"/>
                      </a:endParaRPr>
                    </a:p>
                  </a:txBody>
                  <a:tcPr>
                    <a:solidFill>
                      <a:srgbClr val="CDE3F8"/>
                    </a:solidFill>
                  </a:tcPr>
                </a:tc>
                <a:tc>
                  <a:txBody>
                    <a:bodyPr/>
                    <a:lstStyle/>
                    <a:p>
                      <a:pPr marL="111125" indent="-111125">
                        <a:buFont typeface="Arial" panose="020B0604020202020204" pitchFamily="34" charset="0"/>
                        <a:buChar char="•"/>
                      </a:pPr>
                      <a:r>
                        <a:rPr lang="en-US" sz="1500" dirty="0" err="1"/>
                        <a:t>Pendaftaran</a:t>
                      </a:r>
                      <a:r>
                        <a:rPr lang="en-US" sz="1500" baseline="0" dirty="0"/>
                        <a:t> </a:t>
                      </a:r>
                      <a:r>
                        <a:rPr lang="en-US" sz="1500" baseline="0" dirty="0" err="1"/>
                        <a:t>Profesional-profesional</a:t>
                      </a:r>
                      <a:r>
                        <a:rPr lang="en-US" sz="1500" baseline="0" dirty="0"/>
                        <a:t> Kesihatan </a:t>
                      </a:r>
                      <a:r>
                        <a:rPr lang="en-US" sz="1500" baseline="0" dirty="0" err="1"/>
                        <a:t>Bersekutu</a:t>
                      </a:r>
                      <a:r>
                        <a:rPr lang="en-US" sz="1500" baseline="0" dirty="0"/>
                        <a:t>.</a:t>
                      </a:r>
                      <a:endParaRPr lang="en-US" sz="1500" dirty="0"/>
                    </a:p>
                  </a:txBody>
                  <a:tcPr>
                    <a:solidFill>
                      <a:srgbClr val="CDE3F8"/>
                    </a:solidFill>
                  </a:tcPr>
                </a:tc>
                <a:tc>
                  <a:txBody>
                    <a:bodyPr/>
                    <a:lstStyle/>
                    <a:p>
                      <a:pPr marL="114300" indent="-114300" algn="l">
                        <a:buFont typeface="Arial" panose="020B0604020202020204" pitchFamily="34" charset="0"/>
                        <a:buChar char="•"/>
                      </a:pPr>
                      <a:r>
                        <a:rPr lang="en-US" sz="1500" dirty="0"/>
                        <a:t>Orang </a:t>
                      </a:r>
                      <a:r>
                        <a:rPr lang="en-US" sz="1500" dirty="0" err="1"/>
                        <a:t>ramai</a:t>
                      </a:r>
                      <a:endParaRPr lang="en-US" sz="1500" dirty="0"/>
                    </a:p>
                    <a:p>
                      <a:pPr marL="114300" indent="-114300" algn="l">
                        <a:buFont typeface="Arial" panose="020B0604020202020204" pitchFamily="34" charset="0"/>
                        <a:buChar char="•"/>
                      </a:pPr>
                      <a:r>
                        <a:rPr lang="en-US" sz="1500" dirty="0"/>
                        <a:t>Kementerian Kesihatan</a:t>
                      </a:r>
                    </a:p>
                    <a:p>
                      <a:pPr marL="114300" indent="-114300" algn="l">
                        <a:buFont typeface="Arial" panose="020B0604020202020204" pitchFamily="34" charset="0"/>
                        <a:buChar char="•"/>
                      </a:pPr>
                      <a:r>
                        <a:rPr lang="en-US" sz="1500" baseline="0" dirty="0"/>
                        <a:t>Kementerian Pendidikan</a:t>
                      </a:r>
                    </a:p>
                    <a:p>
                      <a:pPr marL="114300" indent="-114300" algn="l">
                        <a:buFont typeface="Arial" panose="020B0604020202020204" pitchFamily="34" charset="0"/>
                        <a:buChar char="•"/>
                      </a:pPr>
                      <a:r>
                        <a:rPr lang="en-US" sz="1500" baseline="0" dirty="0"/>
                        <a:t>Kementerian </a:t>
                      </a:r>
                      <a:r>
                        <a:rPr lang="en-US" sz="1500" baseline="0" dirty="0" err="1"/>
                        <a:t>Pertahanan</a:t>
                      </a:r>
                      <a:endParaRPr lang="en-US" sz="1500" baseline="0" dirty="0"/>
                    </a:p>
                    <a:p>
                      <a:pPr marL="114300" indent="-114300" algn="l">
                        <a:buFont typeface="Arial" panose="020B0604020202020204" pitchFamily="34" charset="0"/>
                        <a:buChar char="•"/>
                      </a:pPr>
                      <a:r>
                        <a:rPr lang="en-US" sz="1500" baseline="0" dirty="0" err="1"/>
                        <a:t>Separa</a:t>
                      </a:r>
                      <a:r>
                        <a:rPr lang="en-US" sz="1500" baseline="0" dirty="0"/>
                        <a:t> Kerajaan (JPMC, GJPMC, PJSC)</a:t>
                      </a:r>
                    </a:p>
                    <a:p>
                      <a:pPr marL="114300" indent="-114300" algn="l">
                        <a:buFont typeface="Arial" panose="020B0604020202020204" pitchFamily="34" charset="0"/>
                        <a:buChar char="•"/>
                      </a:pPr>
                      <a:r>
                        <a:rPr lang="en-US" sz="1500" i="0" baseline="0" dirty="0" err="1"/>
                        <a:t>Pertubuhan</a:t>
                      </a:r>
                      <a:r>
                        <a:rPr lang="en-US" sz="1500" i="0" baseline="0" dirty="0"/>
                        <a:t> </a:t>
                      </a:r>
                      <a:r>
                        <a:rPr lang="en-US" sz="1500" i="0" baseline="0" dirty="0" err="1"/>
                        <a:t>Bukan</a:t>
                      </a:r>
                      <a:r>
                        <a:rPr lang="en-US" sz="1500" i="0" baseline="0" dirty="0"/>
                        <a:t> Kerajaan</a:t>
                      </a:r>
                    </a:p>
                    <a:p>
                      <a:pPr marL="114300" indent="-114300" algn="l">
                        <a:buFont typeface="Arial" panose="020B0604020202020204" pitchFamily="34" charset="0"/>
                        <a:buChar char="•"/>
                      </a:pPr>
                      <a:r>
                        <a:rPr lang="en-US" sz="1500" baseline="0" dirty="0" err="1"/>
                        <a:t>Sektor</a:t>
                      </a:r>
                      <a:r>
                        <a:rPr lang="en-US" sz="1500" baseline="0" dirty="0"/>
                        <a:t> </a:t>
                      </a:r>
                      <a:r>
                        <a:rPr lang="en-US" sz="1500" baseline="0" dirty="0" err="1"/>
                        <a:t>swasta</a:t>
                      </a:r>
                      <a:endParaRPr lang="en-US" sz="1500" dirty="0"/>
                    </a:p>
                    <a:p>
                      <a:pPr marL="171450" indent="-171450" algn="ctr">
                        <a:buFont typeface="Arial" panose="020B0604020202020204" pitchFamily="34" charset="0"/>
                        <a:buChar char="•"/>
                      </a:pPr>
                      <a:endParaRPr lang="en-AU" sz="1500" b="0" dirty="0">
                        <a:latin typeface="Gill Sans MT" panose="020B0502020104020203" pitchFamily="34" charset="0"/>
                      </a:endParaRPr>
                    </a:p>
                    <a:p>
                      <a:pPr marL="171450" indent="-171450" algn="ctr">
                        <a:buFont typeface="Arial" panose="020B0604020202020204" pitchFamily="34" charset="0"/>
                        <a:buChar char="•"/>
                      </a:pPr>
                      <a:endParaRPr lang="en-US" sz="1500" dirty="0"/>
                    </a:p>
                  </a:txBody>
                  <a:tcPr>
                    <a:solidFill>
                      <a:srgbClr val="CDE3F8"/>
                    </a:solidFill>
                  </a:tcPr>
                </a:tc>
                <a:tc>
                  <a:txBody>
                    <a:bodyPr/>
                    <a:lstStyle/>
                    <a:p>
                      <a:pPr marL="114300" indent="-114300">
                        <a:buFont typeface="Arial" panose="020B0604020202020204" pitchFamily="34" charset="0"/>
                        <a:buChar char="•"/>
                      </a:pPr>
                      <a:r>
                        <a:rPr lang="en-US" sz="1500" dirty="0" err="1"/>
                        <a:t>Profesional</a:t>
                      </a:r>
                      <a:r>
                        <a:rPr lang="en-US" sz="1500" dirty="0"/>
                        <a:t> </a:t>
                      </a:r>
                      <a:r>
                        <a:rPr lang="en-US" sz="1500" dirty="0" err="1"/>
                        <a:t>Kesihatan</a:t>
                      </a:r>
                      <a:r>
                        <a:rPr lang="en-US" sz="1500" dirty="0"/>
                        <a:t> </a:t>
                      </a:r>
                      <a:r>
                        <a:rPr lang="en-US" sz="1500" dirty="0" err="1"/>
                        <a:t>Bersekutu</a:t>
                      </a:r>
                      <a:r>
                        <a:rPr lang="en-US" sz="1500" dirty="0"/>
                        <a:t> </a:t>
                      </a:r>
                      <a:r>
                        <a:rPr lang="en-US" sz="1500" dirty="0" err="1"/>
                        <a:t>berdaftar</a:t>
                      </a:r>
                      <a:r>
                        <a:rPr lang="en-US" sz="1500" baseline="0" dirty="0"/>
                        <a:t> </a:t>
                      </a:r>
                      <a:r>
                        <a:rPr lang="en-US" sz="1500" baseline="0" dirty="0" err="1"/>
                        <a:t>dan</a:t>
                      </a:r>
                      <a:r>
                        <a:rPr lang="en-US" sz="1500" baseline="0" dirty="0"/>
                        <a:t> </a:t>
                      </a:r>
                      <a:r>
                        <a:rPr lang="en-US" sz="1500" baseline="0" dirty="0" err="1"/>
                        <a:t>mempunyai</a:t>
                      </a:r>
                      <a:r>
                        <a:rPr lang="en-US" sz="1500" baseline="0" dirty="0"/>
                        <a:t> </a:t>
                      </a:r>
                      <a:r>
                        <a:rPr lang="en-US" sz="1500" baseline="0" dirty="0" err="1"/>
                        <a:t>Sijil</a:t>
                      </a:r>
                      <a:r>
                        <a:rPr lang="en-US" sz="1500" baseline="0" dirty="0"/>
                        <a:t> </a:t>
                      </a:r>
                      <a:r>
                        <a:rPr lang="en-US" sz="1500" baseline="0" dirty="0" err="1"/>
                        <a:t>Amalan</a:t>
                      </a:r>
                      <a:r>
                        <a:rPr lang="en-US" sz="1500" baseline="0" dirty="0"/>
                        <a:t> </a:t>
                      </a:r>
                      <a:r>
                        <a:rPr lang="en-US" sz="1500" baseline="0" dirty="0" err="1"/>
                        <a:t>Tahunan</a:t>
                      </a:r>
                      <a:r>
                        <a:rPr lang="en-US" sz="1500" baseline="0" dirty="0"/>
                        <a:t> </a:t>
                      </a:r>
                      <a:endParaRPr lang="en-US" sz="1500" dirty="0"/>
                    </a:p>
                  </a:txBody>
                  <a:tcPr>
                    <a:solidFill>
                      <a:srgbClr val="CDE3F8"/>
                    </a:solidFill>
                  </a:tcPr>
                </a:tc>
                <a:tc>
                  <a:txBody>
                    <a:bodyPr/>
                    <a:lstStyle/>
                    <a:p>
                      <a:pPr marL="114300" indent="-114300">
                        <a:buFont typeface="Arial" panose="020B0604020202020204" pitchFamily="34" charset="0"/>
                        <a:buChar char="•"/>
                      </a:pPr>
                      <a:r>
                        <a:rPr lang="en-US" sz="1500" dirty="0" err="1"/>
                        <a:t>Cabaran</a:t>
                      </a:r>
                      <a:r>
                        <a:rPr lang="en-US" sz="1500" dirty="0"/>
                        <a:t> </a:t>
                      </a:r>
                      <a:r>
                        <a:rPr lang="en-US" sz="1500" dirty="0" err="1"/>
                        <a:t>dari</a:t>
                      </a:r>
                      <a:r>
                        <a:rPr lang="en-US" sz="1500" dirty="0"/>
                        <a:t> </a:t>
                      </a:r>
                      <a:r>
                        <a:rPr lang="en-US" sz="1500" dirty="0" err="1"/>
                        <a:t>segi</a:t>
                      </a:r>
                      <a:r>
                        <a:rPr lang="en-US" sz="1500" dirty="0"/>
                        <a:t>  </a:t>
                      </a:r>
                      <a:r>
                        <a:rPr lang="en-US" sz="1500" dirty="0" err="1"/>
                        <a:t>mendapatkan</a:t>
                      </a:r>
                      <a:r>
                        <a:rPr lang="en-US" sz="1500" baseline="0" dirty="0"/>
                        <a:t> </a:t>
                      </a:r>
                      <a:r>
                        <a:rPr lang="en-US" sz="1500" baseline="0" dirty="0" err="1"/>
                        <a:t>Profesional-profesional</a:t>
                      </a:r>
                      <a:r>
                        <a:rPr lang="en-US" sz="1500" baseline="0" dirty="0"/>
                        <a:t> Kesihatan </a:t>
                      </a:r>
                      <a:r>
                        <a:rPr lang="en-US" sz="1500" baseline="0" dirty="0" err="1"/>
                        <a:t>Bersekutu</a:t>
                      </a:r>
                      <a:r>
                        <a:rPr lang="en-US" sz="1500" baseline="0" dirty="0"/>
                        <a:t> yang </a:t>
                      </a:r>
                      <a:r>
                        <a:rPr lang="en-US" sz="1500" baseline="0" dirty="0" err="1"/>
                        <a:t>sedia</a:t>
                      </a:r>
                      <a:r>
                        <a:rPr lang="en-US" sz="1500" baseline="0" dirty="0"/>
                        <a:t> </a:t>
                      </a:r>
                      <a:r>
                        <a:rPr lang="en-US" sz="1500" baseline="0" dirty="0" err="1"/>
                        <a:t>ada</a:t>
                      </a:r>
                      <a:r>
                        <a:rPr lang="en-US" sz="1500" baseline="0" dirty="0"/>
                        <a:t> </a:t>
                      </a:r>
                      <a:r>
                        <a:rPr lang="en-US" sz="1500" baseline="0" dirty="0" err="1"/>
                        <a:t>untuk</a:t>
                      </a:r>
                      <a:r>
                        <a:rPr lang="en-US" sz="1500" baseline="0" dirty="0"/>
                        <a:t> </a:t>
                      </a:r>
                      <a:r>
                        <a:rPr lang="en-US" sz="1500" baseline="0" dirty="0" err="1"/>
                        <a:t>berdaftar</a:t>
                      </a:r>
                      <a:r>
                        <a:rPr lang="en-US" sz="1500" baseline="0" dirty="0"/>
                        <a:t> </a:t>
                      </a:r>
                      <a:r>
                        <a:rPr lang="en-US" sz="1500" baseline="0" dirty="0" err="1"/>
                        <a:t>mengikut</a:t>
                      </a:r>
                      <a:r>
                        <a:rPr lang="en-US" sz="1500" baseline="0" dirty="0"/>
                        <a:t> </a:t>
                      </a:r>
                      <a:r>
                        <a:rPr lang="en-US" sz="1500" baseline="0" dirty="0" err="1"/>
                        <a:t>tempoh</a:t>
                      </a:r>
                      <a:r>
                        <a:rPr lang="en-US" sz="1500" baseline="0" dirty="0"/>
                        <a:t> masa </a:t>
                      </a:r>
                      <a:r>
                        <a:rPr lang="en-US" sz="1500" i="1" baseline="0" dirty="0"/>
                        <a:t>(grace period) </a:t>
                      </a:r>
                      <a:r>
                        <a:rPr lang="en-US" sz="1500" baseline="0" dirty="0"/>
                        <a:t>yang </a:t>
                      </a:r>
                      <a:r>
                        <a:rPr lang="en-US" sz="1500" baseline="0" dirty="0" err="1"/>
                        <a:t>ditetapkan</a:t>
                      </a:r>
                      <a:r>
                        <a:rPr lang="en-US" sz="1500" baseline="0" dirty="0"/>
                        <a:t>.</a:t>
                      </a:r>
                      <a:endParaRPr lang="en-US" sz="1500" dirty="0"/>
                    </a:p>
                    <a:p>
                      <a:pPr marL="0" indent="0">
                        <a:buFont typeface="Arial" panose="020B0604020202020204" pitchFamily="34" charset="0"/>
                        <a:buNone/>
                      </a:pPr>
                      <a:endParaRPr lang="en-US" sz="1500" dirty="0"/>
                    </a:p>
                    <a:p>
                      <a:pPr marL="114300" indent="-114300">
                        <a:buFont typeface="Arial" panose="020B0604020202020204" pitchFamily="34" charset="0"/>
                        <a:buChar char="•"/>
                      </a:pPr>
                      <a:r>
                        <a:rPr lang="en-US" sz="1500" dirty="0" err="1"/>
                        <a:t>Pengiktirafa</a:t>
                      </a:r>
                      <a:r>
                        <a:rPr lang="en-US" sz="1500" baseline="0" dirty="0" err="1"/>
                        <a:t>n</a:t>
                      </a:r>
                      <a:r>
                        <a:rPr lang="en-US" sz="1500" baseline="0" dirty="0"/>
                        <a:t> </a:t>
                      </a:r>
                      <a:r>
                        <a:rPr lang="en-US" sz="1500" baseline="0" dirty="0" err="1"/>
                        <a:t>kelulusan</a:t>
                      </a:r>
                      <a:r>
                        <a:rPr lang="en-US" sz="1500" baseline="0" dirty="0"/>
                        <a:t> </a:t>
                      </a:r>
                      <a:r>
                        <a:rPr lang="en-US" sz="1500" baseline="0" dirty="0" err="1"/>
                        <a:t>bagi</a:t>
                      </a:r>
                      <a:r>
                        <a:rPr lang="en-US" sz="1500" baseline="0" dirty="0"/>
                        <a:t> professional-</a:t>
                      </a:r>
                      <a:r>
                        <a:rPr lang="en-US" sz="1500" baseline="0" dirty="0" err="1"/>
                        <a:t>profesional</a:t>
                      </a:r>
                      <a:r>
                        <a:rPr lang="en-US" sz="1500" baseline="0" dirty="0"/>
                        <a:t> </a:t>
                      </a:r>
                      <a:r>
                        <a:rPr lang="en-US" sz="1500" baseline="0" dirty="0" err="1"/>
                        <a:t>luar</a:t>
                      </a:r>
                      <a:r>
                        <a:rPr lang="en-US" sz="1500" baseline="0" dirty="0"/>
                        <a:t> negara yang </a:t>
                      </a:r>
                      <a:r>
                        <a:rPr lang="en-US" sz="1500" baseline="0" dirty="0" err="1"/>
                        <a:t>mengamal</a:t>
                      </a:r>
                      <a:r>
                        <a:rPr lang="en-US" sz="1500" baseline="0" dirty="0"/>
                        <a:t> di NBD.</a:t>
                      </a:r>
                      <a:endParaRPr lang="en-US" sz="1500" dirty="0"/>
                    </a:p>
                  </a:txBody>
                  <a:tcPr>
                    <a:solidFill>
                      <a:srgbClr val="CDE3F8"/>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21797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978" y="124429"/>
            <a:ext cx="8346723" cy="665543"/>
          </a:xfrm>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graphicFrame>
        <p:nvGraphicFramePr>
          <p:cNvPr id="6" name="Table 5">
            <a:extLst>
              <a:ext uri="{FF2B5EF4-FFF2-40B4-BE49-F238E27FC236}">
                <a16:creationId xmlns:a16="http://schemas.microsoft.com/office/drawing/2014/main" xmlns="" id="{701B3B0C-9884-4FEA-95B2-AD44F284233F}"/>
              </a:ext>
            </a:extLst>
          </p:cNvPr>
          <p:cNvGraphicFramePr>
            <a:graphicFrameLocks noGrp="1"/>
          </p:cNvGraphicFramePr>
          <p:nvPr>
            <p:extLst>
              <p:ext uri="{D42A27DB-BD31-4B8C-83A1-F6EECF244321}">
                <p14:modId xmlns:p14="http://schemas.microsoft.com/office/powerpoint/2010/main" val="1223879759"/>
              </p:ext>
            </p:extLst>
          </p:nvPr>
        </p:nvGraphicFramePr>
        <p:xfrm>
          <a:off x="138896" y="902824"/>
          <a:ext cx="9618562" cy="5711336"/>
        </p:xfrm>
        <a:graphic>
          <a:graphicData uri="http://schemas.openxmlformats.org/drawingml/2006/table">
            <a:tbl>
              <a:tblPr firstRow="1" bandRow="1">
                <a:tableStyleId>{5C22544A-7EE6-4342-B048-85BDC9FD1C3A}</a:tableStyleId>
              </a:tblPr>
              <a:tblGrid>
                <a:gridCol w="642796">
                  <a:extLst>
                    <a:ext uri="{9D8B030D-6E8A-4147-A177-3AD203B41FA5}">
                      <a16:colId xmlns:a16="http://schemas.microsoft.com/office/drawing/2014/main" xmlns="" val="20000"/>
                    </a:ext>
                  </a:extLst>
                </a:gridCol>
                <a:gridCol w="1229988">
                  <a:extLst>
                    <a:ext uri="{9D8B030D-6E8A-4147-A177-3AD203B41FA5}">
                      <a16:colId xmlns:a16="http://schemas.microsoft.com/office/drawing/2014/main" xmlns="" val="20001"/>
                    </a:ext>
                  </a:extLst>
                </a:gridCol>
                <a:gridCol w="1225296">
                  <a:extLst>
                    <a:ext uri="{9D8B030D-6E8A-4147-A177-3AD203B41FA5}">
                      <a16:colId xmlns:a16="http://schemas.microsoft.com/office/drawing/2014/main" xmlns="" val="20002"/>
                    </a:ext>
                  </a:extLst>
                </a:gridCol>
                <a:gridCol w="1664208">
                  <a:extLst>
                    <a:ext uri="{9D8B030D-6E8A-4147-A177-3AD203B41FA5}">
                      <a16:colId xmlns:a16="http://schemas.microsoft.com/office/drawing/2014/main" xmlns="" val="20003"/>
                    </a:ext>
                  </a:extLst>
                </a:gridCol>
                <a:gridCol w="1536192">
                  <a:extLst>
                    <a:ext uri="{9D8B030D-6E8A-4147-A177-3AD203B41FA5}">
                      <a16:colId xmlns:a16="http://schemas.microsoft.com/office/drawing/2014/main" xmlns="" val="20004"/>
                    </a:ext>
                  </a:extLst>
                </a:gridCol>
                <a:gridCol w="2055695">
                  <a:extLst>
                    <a:ext uri="{9D8B030D-6E8A-4147-A177-3AD203B41FA5}">
                      <a16:colId xmlns:a16="http://schemas.microsoft.com/office/drawing/2014/main" xmlns="" val="20005"/>
                    </a:ext>
                  </a:extLst>
                </a:gridCol>
                <a:gridCol w="1264387">
                  <a:extLst>
                    <a:ext uri="{9D8B030D-6E8A-4147-A177-3AD203B41FA5}">
                      <a16:colId xmlns:a16="http://schemas.microsoft.com/office/drawing/2014/main" xmlns="" val="20006"/>
                    </a:ext>
                  </a:extLst>
                </a:gridCol>
              </a:tblGrid>
              <a:tr h="1474616">
                <a:tc>
                  <a:txBody>
                    <a:bodyPr/>
                    <a:lstStyle/>
                    <a:p>
                      <a:r>
                        <a:rPr lang="en-US" sz="1300" b="1" dirty="0"/>
                        <a:t>PERINGKAT PEMBENTUKAN </a:t>
                      </a:r>
                    </a:p>
                    <a:p>
                      <a:r>
                        <a:rPr lang="en-US" sz="1300" b="1" dirty="0"/>
                        <a:t>DASAR</a:t>
                      </a:r>
                    </a:p>
                  </a:txBody>
                  <a:tcPr vert="vert270" anchor="ctr"/>
                </a:tc>
                <a:tc>
                  <a:txBody>
                    <a:bodyPr/>
                    <a:lstStyle/>
                    <a:p>
                      <a:pPr algn="ctr"/>
                      <a:r>
                        <a:rPr lang="en-US" sz="1300" b="1" dirty="0"/>
                        <a:t>AKTIVITI</a:t>
                      </a:r>
                    </a:p>
                  </a:txBody>
                  <a:tcPr anchor="ctr"/>
                </a:tc>
                <a:tc>
                  <a:txBody>
                    <a:bodyPr/>
                    <a:lstStyle/>
                    <a:p>
                      <a:pPr algn="ctr"/>
                      <a:r>
                        <a:rPr lang="en-US" sz="1300" b="1" dirty="0"/>
                        <a:t>KAEDAH / TEKNIK PENDEKATAN AWAM</a:t>
                      </a:r>
                    </a:p>
                  </a:txBody>
                  <a:tcPr anchor="ctr"/>
                </a:tc>
                <a:tc>
                  <a:txBody>
                    <a:bodyPr/>
                    <a:lstStyle/>
                    <a:p>
                      <a:pPr algn="ctr"/>
                      <a:r>
                        <a:rPr lang="en-US" sz="1300" b="1" dirty="0"/>
                        <a:t>OBJEKTIF AKTIVITI</a:t>
                      </a:r>
                    </a:p>
                  </a:txBody>
                  <a:tcPr anchor="ctr"/>
                </a:tc>
                <a:tc>
                  <a:txBody>
                    <a:bodyPr/>
                    <a:lstStyle/>
                    <a:p>
                      <a:pPr algn="ctr"/>
                      <a:r>
                        <a:rPr lang="en-US" sz="1300" b="1" dirty="0"/>
                        <a:t>PIHAK BERKEPENTINGAN </a:t>
                      </a:r>
                      <a:r>
                        <a:rPr lang="en-US" sz="1300" b="1" i="1" dirty="0"/>
                        <a:t>(STAKEHOLDERS)</a:t>
                      </a:r>
                    </a:p>
                  </a:txBody>
                  <a:tcPr anchor="ctr"/>
                </a:tc>
                <a:tc>
                  <a:txBody>
                    <a:bodyPr/>
                    <a:lstStyle/>
                    <a:p>
                      <a:pPr algn="ctr"/>
                      <a:r>
                        <a:rPr lang="en-US" sz="1300" b="1" dirty="0"/>
                        <a:t>FAEDAH</a:t>
                      </a:r>
                    </a:p>
                  </a:txBody>
                  <a:tcPr anchor="ctr"/>
                </a:tc>
                <a:tc>
                  <a:txBody>
                    <a:bodyPr/>
                    <a:lstStyle/>
                    <a:p>
                      <a:pPr algn="ctr"/>
                      <a:r>
                        <a:rPr lang="en-US" sz="1300" b="1" dirty="0"/>
                        <a:t>CABARAN DIHADAPI</a:t>
                      </a:r>
                    </a:p>
                  </a:txBody>
                  <a:tcPr anchor="ctr"/>
                </a:tc>
                <a:extLst>
                  <a:ext uri="{0D108BD9-81ED-4DB2-BD59-A6C34878D82A}">
                    <a16:rowId xmlns:a16="http://schemas.microsoft.com/office/drawing/2014/main" xmlns="" val="10000"/>
                  </a:ext>
                </a:extLst>
              </a:tr>
              <a:tr h="38481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PEMANTAUAN &amp; </a:t>
                      </a:r>
                      <a:r>
                        <a:rPr lang="en-US" sz="1600" b="1" dirty="0" smtClean="0"/>
                        <a:t>PENILAIAN</a:t>
                      </a:r>
                      <a:endParaRPr lang="en-US" sz="1600" b="1" dirty="0"/>
                    </a:p>
                  </a:txBody>
                  <a:tcPr vert="vert270" anchor="ctr"/>
                </a:tc>
                <a:tc>
                  <a:txBody>
                    <a:bodyPr/>
                    <a:lstStyle/>
                    <a:p>
                      <a:pPr marL="114300" indent="-114300">
                        <a:buFont typeface="Arial" panose="020B0604020202020204" pitchFamily="34" charset="0"/>
                        <a:buChar char="•"/>
                      </a:pPr>
                      <a:r>
                        <a:rPr lang="en-US" sz="1600" dirty="0" err="1" smtClean="0"/>
                        <a:t>Penguat-kuasaan</a:t>
                      </a:r>
                      <a:r>
                        <a:rPr lang="en-US" sz="1600" baseline="0" dirty="0" smtClean="0"/>
                        <a:t> </a:t>
                      </a:r>
                      <a:r>
                        <a:rPr lang="en-US" sz="1600" baseline="0" dirty="0" err="1"/>
                        <a:t>Perintah</a:t>
                      </a:r>
                      <a:r>
                        <a:rPr lang="en-US" sz="1600" baseline="0" dirty="0"/>
                        <a:t>.</a:t>
                      </a:r>
                      <a:endParaRPr lang="en-US" sz="1600" dirty="0"/>
                    </a:p>
                  </a:txBody>
                  <a:tcPr>
                    <a:solidFill>
                      <a:srgbClr val="CDE3F8"/>
                    </a:solidFill>
                  </a:tcPr>
                </a:tc>
                <a:tc>
                  <a:txBody>
                    <a:bodyPr/>
                    <a:lstStyle/>
                    <a:p>
                      <a:pPr marL="114300" indent="-114300">
                        <a:buFont typeface="Arial" panose="020B0604020202020204" pitchFamily="34" charset="0"/>
                        <a:buChar char="•"/>
                      </a:pPr>
                      <a:r>
                        <a:rPr lang="en-US" sz="1600" dirty="0" err="1"/>
                        <a:t>Jerayawara</a:t>
                      </a:r>
                      <a:endParaRPr lang="en-US" sz="1600" dirty="0"/>
                    </a:p>
                    <a:p>
                      <a:pPr marL="114300" indent="-114300">
                        <a:buFont typeface="Arial" panose="020B0604020202020204" pitchFamily="34" charset="0"/>
                        <a:buChar char="•"/>
                      </a:pPr>
                      <a:r>
                        <a:rPr lang="en-US" sz="1600" dirty="0"/>
                        <a:t>Media</a:t>
                      </a:r>
                      <a:r>
                        <a:rPr lang="en-US" sz="1600" baseline="0" dirty="0"/>
                        <a:t> </a:t>
                      </a:r>
                      <a:r>
                        <a:rPr lang="en-US" sz="1600" baseline="0" dirty="0" err="1"/>
                        <a:t>Sosial</a:t>
                      </a:r>
                      <a:endParaRPr lang="en-US" sz="1600" baseline="0" dirty="0"/>
                    </a:p>
                    <a:p>
                      <a:pPr marL="114300" indent="-114300">
                        <a:buFont typeface="Arial" panose="020B0604020202020204" pitchFamily="34" charset="0"/>
                        <a:buChar char="•"/>
                      </a:pPr>
                      <a:r>
                        <a:rPr lang="en-US" sz="1600" baseline="0" dirty="0" err="1"/>
                        <a:t>Taklimat</a:t>
                      </a:r>
                      <a:r>
                        <a:rPr lang="en-US" sz="1600" baseline="0" dirty="0"/>
                        <a:t> </a:t>
                      </a:r>
                      <a:r>
                        <a:rPr lang="en-US" sz="1600" baseline="0" dirty="0" err="1"/>
                        <a:t>berterusan</a:t>
                      </a:r>
                      <a:endParaRPr lang="en-US" sz="1600" dirty="0"/>
                    </a:p>
                  </a:txBody>
                  <a:tcPr>
                    <a:solidFill>
                      <a:srgbClr val="CDE3F8"/>
                    </a:solidFill>
                  </a:tcPr>
                </a:tc>
                <a:tc>
                  <a:txBody>
                    <a:bodyPr/>
                    <a:lstStyle/>
                    <a:p>
                      <a:pPr marL="114300" indent="-114300">
                        <a:buFont typeface="Arial" panose="020B0604020202020204" pitchFamily="34" charset="0"/>
                        <a:buChar char="•"/>
                      </a:pPr>
                      <a:r>
                        <a:rPr lang="en-US" sz="1600" dirty="0" err="1"/>
                        <a:t>Meningkatkan</a:t>
                      </a:r>
                      <a:r>
                        <a:rPr lang="en-US" sz="1600" baseline="0" dirty="0"/>
                        <a:t> </a:t>
                      </a:r>
                      <a:r>
                        <a:rPr lang="en-US" sz="1600" baseline="0" dirty="0" err="1"/>
                        <a:t>kefahaman</a:t>
                      </a:r>
                      <a:r>
                        <a:rPr lang="en-US" sz="1600" baseline="0" dirty="0"/>
                        <a:t> orang </a:t>
                      </a:r>
                      <a:r>
                        <a:rPr lang="en-US" sz="1600" baseline="0" dirty="0" err="1"/>
                        <a:t>ramai</a:t>
                      </a:r>
                      <a:r>
                        <a:rPr lang="en-US" sz="1600" baseline="0" dirty="0"/>
                        <a:t> </a:t>
                      </a:r>
                      <a:r>
                        <a:rPr lang="en-US" sz="1600" baseline="0" dirty="0" err="1"/>
                        <a:t>mengenai</a:t>
                      </a:r>
                      <a:r>
                        <a:rPr lang="en-US" sz="1600" baseline="0" dirty="0"/>
                        <a:t> </a:t>
                      </a:r>
                      <a:r>
                        <a:rPr lang="en-US" sz="1600" baseline="0" dirty="0" err="1"/>
                        <a:t>Perintah</a:t>
                      </a:r>
                      <a:r>
                        <a:rPr lang="en-US" sz="1600" baseline="0" dirty="0"/>
                        <a:t> dan </a:t>
                      </a:r>
                      <a:r>
                        <a:rPr lang="en-US" sz="1600" baseline="0" dirty="0" err="1"/>
                        <a:t>keperluan</a:t>
                      </a:r>
                      <a:r>
                        <a:rPr lang="en-US" sz="1600" baseline="0" dirty="0"/>
                        <a:t> </a:t>
                      </a:r>
                      <a:r>
                        <a:rPr lang="en-US" sz="1600" baseline="0" dirty="0" err="1"/>
                        <a:t>pendaftaran</a:t>
                      </a:r>
                      <a:r>
                        <a:rPr lang="en-US" sz="1600" baseline="0" dirty="0"/>
                        <a:t> dan </a:t>
                      </a:r>
                      <a:r>
                        <a:rPr lang="en-US" sz="1600" baseline="0" dirty="0" err="1"/>
                        <a:t>Sijil</a:t>
                      </a:r>
                      <a:r>
                        <a:rPr lang="en-US" sz="1600" baseline="0" dirty="0"/>
                        <a:t> </a:t>
                      </a:r>
                      <a:r>
                        <a:rPr lang="en-US" sz="1600" baseline="0" dirty="0" err="1"/>
                        <a:t>Amalan</a:t>
                      </a:r>
                      <a:r>
                        <a:rPr lang="en-US" sz="1600" baseline="0" dirty="0"/>
                        <a:t> </a:t>
                      </a:r>
                      <a:r>
                        <a:rPr lang="en-US" sz="1600" baseline="0" dirty="0" err="1"/>
                        <a:t>Tahunan</a:t>
                      </a:r>
                      <a:r>
                        <a:rPr lang="en-US" sz="1600" baseline="0" dirty="0"/>
                        <a:t>.</a:t>
                      </a:r>
                    </a:p>
                    <a:p>
                      <a:pPr marL="285750" indent="-285750">
                        <a:buFont typeface="Arial" panose="020B0604020202020204" pitchFamily="34" charset="0"/>
                        <a:buChar char="•"/>
                      </a:pPr>
                      <a:endParaRPr lang="en-US" sz="1600" dirty="0"/>
                    </a:p>
                  </a:txBody>
                  <a:tcPr>
                    <a:solidFill>
                      <a:srgbClr val="CDE3F8"/>
                    </a:solidFill>
                  </a:tcPr>
                </a:tc>
                <a:tc>
                  <a:txBody>
                    <a:bodyPr/>
                    <a:lstStyle/>
                    <a:p>
                      <a:pPr marL="114300" indent="-114300">
                        <a:buFont typeface="Arial" panose="020B0604020202020204" pitchFamily="34" charset="0"/>
                        <a:buChar char="•"/>
                      </a:pPr>
                      <a:r>
                        <a:rPr lang="en-US" sz="1600" dirty="0"/>
                        <a:t>Kementerian Kesihatan</a:t>
                      </a:r>
                    </a:p>
                    <a:p>
                      <a:pPr marL="11430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err="1"/>
                        <a:t>Jabatan</a:t>
                      </a:r>
                      <a:r>
                        <a:rPr lang="en-US" sz="1600" dirty="0"/>
                        <a:t> </a:t>
                      </a:r>
                      <a:r>
                        <a:rPr lang="en-US" sz="1600" dirty="0" err="1"/>
                        <a:t>Perkhidmatan</a:t>
                      </a:r>
                      <a:r>
                        <a:rPr lang="en-US" sz="1600" dirty="0"/>
                        <a:t> </a:t>
                      </a:r>
                      <a:r>
                        <a:rPr lang="en-US" sz="1600" dirty="0" err="1"/>
                        <a:t>Awam</a:t>
                      </a:r>
                      <a:endParaRPr lang="en-US" sz="1600" dirty="0"/>
                    </a:p>
                    <a:p>
                      <a:pPr marL="114300" indent="-114300">
                        <a:buFont typeface="Arial" panose="020B0604020202020204" pitchFamily="34" charset="0"/>
                        <a:buChar char="•"/>
                      </a:pPr>
                      <a:r>
                        <a:rPr lang="en-US" sz="1600" dirty="0" err="1"/>
                        <a:t>Pejabat</a:t>
                      </a:r>
                      <a:r>
                        <a:rPr lang="en-US" sz="1600" dirty="0"/>
                        <a:t> </a:t>
                      </a:r>
                      <a:r>
                        <a:rPr lang="en-US" sz="1600" dirty="0" err="1"/>
                        <a:t>Peguam</a:t>
                      </a:r>
                      <a:r>
                        <a:rPr lang="en-US" sz="1600" dirty="0"/>
                        <a:t> Negara</a:t>
                      </a:r>
                    </a:p>
                    <a:p>
                      <a:pPr marL="114300" indent="-114300">
                        <a:buFont typeface="Arial" panose="020B0604020202020204" pitchFamily="34" charset="0"/>
                        <a:buChar char="•"/>
                      </a:pPr>
                      <a:r>
                        <a:rPr lang="en-US" sz="1600" dirty="0" err="1"/>
                        <a:t>Jabatan</a:t>
                      </a:r>
                      <a:r>
                        <a:rPr lang="en-US" sz="1600" dirty="0"/>
                        <a:t> </a:t>
                      </a:r>
                      <a:r>
                        <a:rPr lang="en-US" sz="1600" dirty="0" err="1"/>
                        <a:t>Buruh</a:t>
                      </a:r>
                      <a:endParaRPr lang="en-US" sz="1600" dirty="0"/>
                    </a:p>
                    <a:p>
                      <a:pPr marL="114300" indent="-114300">
                        <a:buFont typeface="Arial" panose="020B0604020202020204" pitchFamily="34" charset="0"/>
                        <a:buChar char="•"/>
                      </a:pPr>
                      <a:r>
                        <a:rPr lang="en-US" sz="1600" dirty="0"/>
                        <a:t>Darussalam Enterprise (</a:t>
                      </a:r>
                      <a:r>
                        <a:rPr lang="en-US" sz="1600" dirty="0" err="1"/>
                        <a:t>DARe</a:t>
                      </a:r>
                      <a:r>
                        <a:rPr lang="en-US" sz="1600" dirty="0"/>
                        <a:t>)</a:t>
                      </a:r>
                    </a:p>
                    <a:p>
                      <a:pPr marL="114300" indent="-114300">
                        <a:buFont typeface="Arial" panose="020B0604020202020204" pitchFamily="34" charset="0"/>
                        <a:buChar char="•"/>
                      </a:pPr>
                      <a:r>
                        <a:rPr lang="en-US" sz="1600" dirty="0"/>
                        <a:t>Orang </a:t>
                      </a:r>
                      <a:r>
                        <a:rPr lang="en-US" sz="1600" dirty="0" err="1" smtClean="0"/>
                        <a:t>ramai</a:t>
                      </a:r>
                      <a:endParaRPr lang="en-US" sz="1600" dirty="0"/>
                    </a:p>
                  </a:txBody>
                  <a:tcPr>
                    <a:solidFill>
                      <a:srgbClr val="CDE3F8"/>
                    </a:solidFill>
                  </a:tcPr>
                </a:tc>
                <a:tc>
                  <a:txBody>
                    <a:bodyPr/>
                    <a:lstStyle/>
                    <a:p>
                      <a:pPr marL="114300" indent="-114300">
                        <a:buFont typeface="Arial" panose="020B0604020202020204" pitchFamily="34" charset="0"/>
                        <a:buChar char="•"/>
                      </a:pPr>
                      <a:r>
                        <a:rPr lang="en-US" sz="1600" dirty="0" err="1"/>
                        <a:t>Strategi</a:t>
                      </a:r>
                      <a:r>
                        <a:rPr lang="en-US" sz="1600" dirty="0"/>
                        <a:t> / </a:t>
                      </a:r>
                      <a:r>
                        <a:rPr lang="en-US" sz="1600" dirty="0" err="1"/>
                        <a:t>langkah</a:t>
                      </a:r>
                      <a:r>
                        <a:rPr lang="en-US" sz="1600" dirty="0"/>
                        <a:t> </a:t>
                      </a:r>
                      <a:r>
                        <a:rPr lang="en-US" sz="1600" dirty="0" err="1"/>
                        <a:t>bagi</a:t>
                      </a:r>
                      <a:r>
                        <a:rPr lang="en-US" sz="1600" baseline="0" dirty="0"/>
                        <a:t> </a:t>
                      </a:r>
                      <a:r>
                        <a:rPr lang="en-US" sz="1600" baseline="0" dirty="0" err="1"/>
                        <a:t>memantapkan</a:t>
                      </a:r>
                      <a:r>
                        <a:rPr lang="en-US" sz="1600" baseline="0" dirty="0"/>
                        <a:t> </a:t>
                      </a:r>
                      <a:r>
                        <a:rPr lang="en-US" sz="1600" baseline="0" dirty="0" err="1"/>
                        <a:t>penguatkuasaan</a:t>
                      </a:r>
                      <a:r>
                        <a:rPr lang="en-US" sz="1600" baseline="0" dirty="0"/>
                        <a:t> </a:t>
                      </a:r>
                      <a:r>
                        <a:rPr lang="en-US" sz="1600" baseline="0" dirty="0" err="1" smtClean="0"/>
                        <a:t>Perintah</a:t>
                      </a:r>
                      <a:endParaRPr lang="en-US" sz="1600" baseline="0" dirty="0" smtClean="0"/>
                    </a:p>
                    <a:p>
                      <a:pPr marL="114300" indent="-114300">
                        <a:buFont typeface="Arial" panose="020B0604020202020204" pitchFamily="34" charset="0"/>
                        <a:buChar char="•"/>
                      </a:pPr>
                      <a:endParaRPr lang="en-US" sz="1600" baseline="0" dirty="0"/>
                    </a:p>
                    <a:p>
                      <a:pPr marL="114300" indent="-114300">
                        <a:buFont typeface="Arial" panose="020B0604020202020204" pitchFamily="34" charset="0"/>
                        <a:buChar char="•"/>
                      </a:pPr>
                      <a:r>
                        <a:rPr lang="en-US" sz="1600" baseline="0" dirty="0" err="1"/>
                        <a:t>Meningkatkan</a:t>
                      </a:r>
                      <a:r>
                        <a:rPr lang="en-US" sz="1600" baseline="0" dirty="0"/>
                        <a:t> </a:t>
                      </a:r>
                      <a:r>
                        <a:rPr lang="en-US" sz="1600" baseline="0" dirty="0" err="1"/>
                        <a:t>kesedaran</a:t>
                      </a:r>
                      <a:r>
                        <a:rPr lang="en-US" sz="1600" baseline="0" dirty="0"/>
                        <a:t> </a:t>
                      </a:r>
                      <a:r>
                        <a:rPr lang="en-US" sz="1600" i="1" baseline="0" dirty="0"/>
                        <a:t>(awareness) </a:t>
                      </a:r>
                      <a:r>
                        <a:rPr lang="en-US" sz="1600" baseline="0" dirty="0" err="1"/>
                        <a:t>pihak</a:t>
                      </a:r>
                      <a:r>
                        <a:rPr lang="en-US" sz="1600" baseline="0" dirty="0"/>
                        <a:t> </a:t>
                      </a:r>
                      <a:r>
                        <a:rPr lang="en-US" sz="1600" baseline="0" dirty="0" err="1"/>
                        <a:t>atasan</a:t>
                      </a:r>
                      <a:r>
                        <a:rPr lang="en-US" sz="1600" baseline="0" dirty="0"/>
                        <a:t> dan </a:t>
                      </a:r>
                      <a:r>
                        <a:rPr lang="en-US" sz="1600" baseline="0" dirty="0" err="1"/>
                        <a:t>pihak</a:t>
                      </a:r>
                      <a:r>
                        <a:rPr lang="en-US" sz="1600" baseline="0" dirty="0"/>
                        <a:t> </a:t>
                      </a:r>
                      <a:r>
                        <a:rPr lang="en-US" sz="1600" baseline="0" dirty="0" err="1"/>
                        <a:t>berkepentingan</a:t>
                      </a:r>
                      <a:r>
                        <a:rPr lang="en-US" sz="1600" baseline="0" dirty="0"/>
                        <a:t> </a:t>
                      </a:r>
                      <a:r>
                        <a:rPr lang="en-US" sz="1600" baseline="0" dirty="0" err="1"/>
                        <a:t>mengenai</a:t>
                      </a:r>
                      <a:r>
                        <a:rPr lang="en-US" sz="1600" baseline="0" dirty="0"/>
                        <a:t> </a:t>
                      </a:r>
                      <a:r>
                        <a:rPr lang="en-US" sz="1600" baseline="0" dirty="0" err="1"/>
                        <a:t>kriteria</a:t>
                      </a:r>
                      <a:r>
                        <a:rPr lang="en-US" sz="1600" baseline="0" dirty="0"/>
                        <a:t> yang </a:t>
                      </a:r>
                      <a:r>
                        <a:rPr lang="en-US" sz="1600" baseline="0" dirty="0" err="1"/>
                        <a:t>perlu</a:t>
                      </a:r>
                      <a:r>
                        <a:rPr lang="en-US" sz="1600" baseline="0" dirty="0"/>
                        <a:t> </a:t>
                      </a:r>
                      <a:r>
                        <a:rPr lang="en-US" sz="1600" baseline="0" dirty="0" err="1"/>
                        <a:t>dipenuhi</a:t>
                      </a:r>
                      <a:r>
                        <a:rPr lang="en-US" sz="1600" baseline="0" dirty="0"/>
                        <a:t> </a:t>
                      </a:r>
                      <a:r>
                        <a:rPr lang="en-US" sz="1600" baseline="0" dirty="0" err="1"/>
                        <a:t>untuk</a:t>
                      </a:r>
                      <a:r>
                        <a:rPr lang="en-US" sz="1600" baseline="0" dirty="0"/>
                        <a:t> </a:t>
                      </a:r>
                      <a:r>
                        <a:rPr lang="en-US" sz="1600" baseline="0" dirty="0" err="1"/>
                        <a:t>bekerja</a:t>
                      </a:r>
                      <a:r>
                        <a:rPr lang="en-US" sz="1600" baseline="0" dirty="0"/>
                        <a:t> </a:t>
                      </a:r>
                      <a:r>
                        <a:rPr lang="en-US" sz="1600" baseline="0" dirty="0" err="1"/>
                        <a:t>dalam</a:t>
                      </a:r>
                      <a:r>
                        <a:rPr lang="en-US" sz="1600" baseline="0" dirty="0"/>
                        <a:t> mana-mana </a:t>
                      </a:r>
                      <a:r>
                        <a:rPr lang="en-US" sz="1600" baseline="0" dirty="0" err="1"/>
                        <a:t>Profesion</a:t>
                      </a:r>
                      <a:r>
                        <a:rPr lang="en-US" sz="1600" baseline="0" dirty="0"/>
                        <a:t> Kesihatan </a:t>
                      </a:r>
                      <a:r>
                        <a:rPr lang="en-US" sz="1600" baseline="0" dirty="0" err="1"/>
                        <a:t>Bersekutu</a:t>
                      </a:r>
                      <a:r>
                        <a:rPr lang="en-US" sz="1600" baseline="0" dirty="0"/>
                        <a:t> yang </a:t>
                      </a:r>
                      <a:r>
                        <a:rPr lang="en-US" sz="1600" baseline="0" dirty="0" err="1"/>
                        <a:t>dikawal</a:t>
                      </a:r>
                      <a:r>
                        <a:rPr lang="en-US" sz="1600" baseline="0" dirty="0"/>
                        <a:t> </a:t>
                      </a:r>
                      <a:r>
                        <a:rPr lang="en-US" sz="1600" baseline="0" dirty="0" err="1"/>
                        <a:t>selia</a:t>
                      </a:r>
                      <a:r>
                        <a:rPr lang="en-US" sz="1600" baseline="0" dirty="0"/>
                        <a:t>.</a:t>
                      </a:r>
                    </a:p>
                  </a:txBody>
                  <a:tcPr>
                    <a:solidFill>
                      <a:srgbClr val="CDE3F8"/>
                    </a:solidFill>
                  </a:tcPr>
                </a:tc>
                <a:tc>
                  <a:txBody>
                    <a:bodyPr/>
                    <a:lstStyle/>
                    <a:p>
                      <a:pPr marL="171450" indent="-171450">
                        <a:buFont typeface="Arial" panose="020B0604020202020204" pitchFamily="34" charset="0"/>
                        <a:buChar char="•"/>
                      </a:pPr>
                      <a:endParaRPr lang="en-US" sz="1600" dirty="0"/>
                    </a:p>
                  </a:txBody>
                  <a:tcPr>
                    <a:solidFill>
                      <a:srgbClr val="CDE3F8"/>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987716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978" y="124429"/>
            <a:ext cx="8346723" cy="665543"/>
          </a:xfrm>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graphicFrame>
        <p:nvGraphicFramePr>
          <p:cNvPr id="6" name="Table 5">
            <a:extLst>
              <a:ext uri="{FF2B5EF4-FFF2-40B4-BE49-F238E27FC236}">
                <a16:creationId xmlns:a16="http://schemas.microsoft.com/office/drawing/2014/main" xmlns="" id="{701B3B0C-9884-4FEA-95B2-AD44F284233F}"/>
              </a:ext>
            </a:extLst>
          </p:cNvPr>
          <p:cNvGraphicFramePr>
            <a:graphicFrameLocks noGrp="1"/>
          </p:cNvGraphicFramePr>
          <p:nvPr>
            <p:extLst>
              <p:ext uri="{D42A27DB-BD31-4B8C-83A1-F6EECF244321}">
                <p14:modId xmlns:p14="http://schemas.microsoft.com/office/powerpoint/2010/main" val="321427286"/>
              </p:ext>
            </p:extLst>
          </p:nvPr>
        </p:nvGraphicFramePr>
        <p:xfrm>
          <a:off x="138896" y="902825"/>
          <a:ext cx="9618562" cy="5038025"/>
        </p:xfrm>
        <a:graphic>
          <a:graphicData uri="http://schemas.openxmlformats.org/drawingml/2006/table">
            <a:tbl>
              <a:tblPr firstRow="1" bandRow="1">
                <a:tableStyleId>{5C22544A-7EE6-4342-B048-85BDC9FD1C3A}</a:tableStyleId>
              </a:tblPr>
              <a:tblGrid>
                <a:gridCol w="720640">
                  <a:extLst>
                    <a:ext uri="{9D8B030D-6E8A-4147-A177-3AD203B41FA5}">
                      <a16:colId xmlns:a16="http://schemas.microsoft.com/office/drawing/2014/main" xmlns="" val="20000"/>
                    </a:ext>
                  </a:extLst>
                </a:gridCol>
                <a:gridCol w="1353312">
                  <a:extLst>
                    <a:ext uri="{9D8B030D-6E8A-4147-A177-3AD203B41FA5}">
                      <a16:colId xmlns:a16="http://schemas.microsoft.com/office/drawing/2014/main" xmlns="" val="20001"/>
                    </a:ext>
                  </a:extLst>
                </a:gridCol>
                <a:gridCol w="1280160">
                  <a:extLst>
                    <a:ext uri="{9D8B030D-6E8A-4147-A177-3AD203B41FA5}">
                      <a16:colId xmlns:a16="http://schemas.microsoft.com/office/drawing/2014/main" xmlns="" val="20002"/>
                    </a:ext>
                  </a:extLst>
                </a:gridCol>
                <a:gridCol w="1792224">
                  <a:extLst>
                    <a:ext uri="{9D8B030D-6E8A-4147-A177-3AD203B41FA5}">
                      <a16:colId xmlns:a16="http://schemas.microsoft.com/office/drawing/2014/main" xmlns="" val="20003"/>
                    </a:ext>
                  </a:extLst>
                </a:gridCol>
                <a:gridCol w="1682496">
                  <a:extLst>
                    <a:ext uri="{9D8B030D-6E8A-4147-A177-3AD203B41FA5}">
                      <a16:colId xmlns:a16="http://schemas.microsoft.com/office/drawing/2014/main" xmlns="" val="20004"/>
                    </a:ext>
                  </a:extLst>
                </a:gridCol>
                <a:gridCol w="1525343">
                  <a:extLst>
                    <a:ext uri="{9D8B030D-6E8A-4147-A177-3AD203B41FA5}">
                      <a16:colId xmlns:a16="http://schemas.microsoft.com/office/drawing/2014/main" xmlns="" val="20005"/>
                    </a:ext>
                  </a:extLst>
                </a:gridCol>
                <a:gridCol w="1264387">
                  <a:extLst>
                    <a:ext uri="{9D8B030D-6E8A-4147-A177-3AD203B41FA5}">
                      <a16:colId xmlns:a16="http://schemas.microsoft.com/office/drawing/2014/main" xmlns="" val="20006"/>
                    </a:ext>
                  </a:extLst>
                </a:gridCol>
              </a:tblGrid>
              <a:tr h="1547767">
                <a:tc>
                  <a:txBody>
                    <a:bodyPr/>
                    <a:lstStyle/>
                    <a:p>
                      <a:r>
                        <a:rPr lang="en-US" sz="1400" b="1" dirty="0"/>
                        <a:t>PERINGKAT PEMBENTUKAN </a:t>
                      </a:r>
                    </a:p>
                    <a:p>
                      <a:r>
                        <a:rPr lang="en-US" sz="1400" b="1" dirty="0"/>
                        <a:t>DASAR</a:t>
                      </a:r>
                    </a:p>
                  </a:txBody>
                  <a:tcPr vert="vert270" anchor="ctr"/>
                </a:tc>
                <a:tc>
                  <a:txBody>
                    <a:bodyPr/>
                    <a:lstStyle/>
                    <a:p>
                      <a:pPr algn="ctr"/>
                      <a:r>
                        <a:rPr lang="en-US" sz="1400" b="1" dirty="0"/>
                        <a:t>AKTIVITI</a:t>
                      </a:r>
                    </a:p>
                  </a:txBody>
                  <a:tcPr anchor="ctr"/>
                </a:tc>
                <a:tc>
                  <a:txBody>
                    <a:bodyPr/>
                    <a:lstStyle/>
                    <a:p>
                      <a:pPr algn="ctr"/>
                      <a:r>
                        <a:rPr lang="en-US" sz="1400" b="1" dirty="0"/>
                        <a:t>KAEDAH / TEKNIK PENDEKATAN AWAM</a:t>
                      </a:r>
                    </a:p>
                  </a:txBody>
                  <a:tcPr anchor="ctr"/>
                </a:tc>
                <a:tc>
                  <a:txBody>
                    <a:bodyPr/>
                    <a:lstStyle/>
                    <a:p>
                      <a:pPr algn="ctr"/>
                      <a:r>
                        <a:rPr lang="en-US" sz="1400" b="1" dirty="0"/>
                        <a:t>OBJEKTIF </a:t>
                      </a:r>
                      <a:endParaRPr lang="en-US" sz="1400" b="1" dirty="0" smtClean="0"/>
                    </a:p>
                    <a:p>
                      <a:pPr algn="ctr"/>
                      <a:r>
                        <a:rPr lang="en-US" sz="1400" b="1" dirty="0" smtClean="0"/>
                        <a:t>AKTIVITI</a:t>
                      </a:r>
                      <a:endParaRPr lang="en-US" sz="1400" b="1" dirty="0"/>
                    </a:p>
                  </a:txBody>
                  <a:tcPr anchor="ctr"/>
                </a:tc>
                <a:tc>
                  <a:txBody>
                    <a:bodyPr/>
                    <a:lstStyle/>
                    <a:p>
                      <a:pPr algn="ctr"/>
                      <a:r>
                        <a:rPr lang="en-US" sz="1400" b="1" dirty="0"/>
                        <a:t>PIHAK </a:t>
                      </a:r>
                      <a:r>
                        <a:rPr lang="en-US" sz="1400" b="1" dirty="0" smtClean="0"/>
                        <a:t>BER-KEPENTINGAN </a:t>
                      </a:r>
                      <a:r>
                        <a:rPr lang="en-US" sz="1400" b="1" i="1" dirty="0"/>
                        <a:t>(</a:t>
                      </a:r>
                      <a:r>
                        <a:rPr lang="en-US" sz="1400" b="1" i="1" dirty="0" smtClean="0"/>
                        <a:t>STAKEHOLDERS</a:t>
                      </a:r>
                      <a:r>
                        <a:rPr lang="en-US" sz="1400" b="1" i="1" dirty="0"/>
                        <a:t>)</a:t>
                      </a:r>
                    </a:p>
                  </a:txBody>
                  <a:tcPr anchor="ctr"/>
                </a:tc>
                <a:tc>
                  <a:txBody>
                    <a:bodyPr/>
                    <a:lstStyle/>
                    <a:p>
                      <a:pPr algn="ctr"/>
                      <a:r>
                        <a:rPr lang="en-US" sz="1400" b="1" dirty="0"/>
                        <a:t>FAEDAH</a:t>
                      </a:r>
                    </a:p>
                  </a:txBody>
                  <a:tcPr anchor="ctr"/>
                </a:tc>
                <a:tc>
                  <a:txBody>
                    <a:bodyPr/>
                    <a:lstStyle/>
                    <a:p>
                      <a:pPr algn="ctr"/>
                      <a:r>
                        <a:rPr lang="en-US" sz="1400" b="1" dirty="0"/>
                        <a:t>CABARAN DIHADAPI</a:t>
                      </a:r>
                    </a:p>
                  </a:txBody>
                  <a:tcPr anchor="ctr"/>
                </a:tc>
                <a:extLst>
                  <a:ext uri="{0D108BD9-81ED-4DB2-BD59-A6C34878D82A}">
                    <a16:rowId xmlns:a16="http://schemas.microsoft.com/office/drawing/2014/main" xmlns="" val="10000"/>
                  </a:ext>
                </a:extLst>
              </a:tr>
              <a:tr h="34902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PEMANTAUAN &amp; PENILAIAN</a:t>
                      </a:r>
                    </a:p>
                  </a:txBody>
                  <a:tcPr vert="vert270" anchor="ctr"/>
                </a:tc>
                <a:tc>
                  <a:txBody>
                    <a:bodyPr/>
                    <a:lstStyle/>
                    <a:p>
                      <a:pPr marL="114300" indent="-114300" algn="l">
                        <a:buFont typeface="Arial" panose="020B0604020202020204" pitchFamily="34" charset="0"/>
                        <a:buChar char="•"/>
                      </a:pPr>
                      <a:r>
                        <a:rPr lang="en-US" sz="1600" b="0" dirty="0" err="1"/>
                        <a:t>Memantau</a:t>
                      </a:r>
                      <a:r>
                        <a:rPr lang="en-US" sz="1600" b="0" dirty="0"/>
                        <a:t> </a:t>
                      </a:r>
                      <a:r>
                        <a:rPr lang="en-US" sz="1600" b="0" dirty="0" err="1" smtClean="0"/>
                        <a:t>pendafta</a:t>
                      </a:r>
                      <a:r>
                        <a:rPr lang="en-US" sz="1600" b="0" dirty="0" smtClean="0"/>
                        <a:t>-ran  </a:t>
                      </a:r>
                      <a:r>
                        <a:rPr lang="en-US" sz="1600" b="0" dirty="0" err="1" smtClean="0"/>
                        <a:t>Profesional-profesional</a:t>
                      </a:r>
                      <a:r>
                        <a:rPr lang="en-US" sz="1600" b="0" baseline="0" dirty="0" smtClean="0"/>
                        <a:t> </a:t>
                      </a:r>
                      <a:r>
                        <a:rPr lang="en-US" sz="1600" b="0" baseline="0" dirty="0"/>
                        <a:t>Kesihatan </a:t>
                      </a:r>
                      <a:r>
                        <a:rPr lang="en-US" sz="1600" b="0" baseline="0" dirty="0" err="1"/>
                        <a:t>Bersekutu</a:t>
                      </a:r>
                      <a:r>
                        <a:rPr lang="en-US" sz="1600" b="0" baseline="0" dirty="0"/>
                        <a:t> yang </a:t>
                      </a:r>
                      <a:r>
                        <a:rPr lang="en-US" sz="1600" b="0" baseline="0" dirty="0" err="1"/>
                        <a:t>berdaftar</a:t>
                      </a:r>
                      <a:r>
                        <a:rPr lang="en-US" sz="1600" b="0" baseline="0" dirty="0"/>
                        <a:t>.</a:t>
                      </a:r>
                      <a:endParaRPr lang="en-US" sz="1600" b="0" dirty="0"/>
                    </a:p>
                  </a:txBody>
                  <a:tcPr>
                    <a:solidFill>
                      <a:srgbClr val="CDE3F8"/>
                    </a:solidFill>
                  </a:tcPr>
                </a:tc>
                <a:tc>
                  <a:txBody>
                    <a:bodyPr/>
                    <a:lstStyle/>
                    <a:p>
                      <a:pPr marL="114300" indent="-114300">
                        <a:buFont typeface="Arial" panose="020B0604020202020204" pitchFamily="34" charset="0"/>
                        <a:buChar char="•"/>
                      </a:pPr>
                      <a:r>
                        <a:rPr lang="en-US" sz="1600" i="0" kern="1200" dirty="0" err="1">
                          <a:solidFill>
                            <a:schemeClr val="dk1"/>
                          </a:solidFill>
                          <a:latin typeface="+mn-lt"/>
                          <a:ea typeface="+mn-ea"/>
                          <a:cs typeface="+mn-cs"/>
                        </a:rPr>
                        <a:t>Peringatan</a:t>
                      </a:r>
                      <a:r>
                        <a:rPr lang="en-US" sz="1600" i="0" kern="1200" baseline="0" dirty="0">
                          <a:solidFill>
                            <a:schemeClr val="dk1"/>
                          </a:solidFill>
                          <a:latin typeface="+mn-lt"/>
                          <a:ea typeface="+mn-ea"/>
                          <a:cs typeface="+mn-cs"/>
                        </a:rPr>
                        <a:t> </a:t>
                      </a:r>
                      <a:r>
                        <a:rPr lang="en-US" sz="1600" i="0" kern="1200" baseline="0" dirty="0" err="1">
                          <a:solidFill>
                            <a:schemeClr val="dk1"/>
                          </a:solidFill>
                          <a:latin typeface="+mn-lt"/>
                          <a:ea typeface="+mn-ea"/>
                          <a:cs typeface="+mn-cs"/>
                        </a:rPr>
                        <a:t>melalui</a:t>
                      </a:r>
                      <a:r>
                        <a:rPr lang="en-US" sz="1600" i="0" kern="1200" baseline="0" dirty="0">
                          <a:solidFill>
                            <a:schemeClr val="dk1"/>
                          </a:solidFill>
                          <a:latin typeface="+mn-lt"/>
                          <a:ea typeface="+mn-ea"/>
                          <a:cs typeface="+mn-cs"/>
                        </a:rPr>
                        <a:t> </a:t>
                      </a:r>
                      <a:r>
                        <a:rPr lang="en-US" sz="1600" i="0" kern="1200" baseline="0" dirty="0" err="1">
                          <a:solidFill>
                            <a:schemeClr val="dk1"/>
                          </a:solidFill>
                          <a:latin typeface="+mn-lt"/>
                          <a:ea typeface="+mn-ea"/>
                          <a:cs typeface="+mn-cs"/>
                        </a:rPr>
                        <a:t>p</a:t>
                      </a:r>
                      <a:r>
                        <a:rPr lang="en-US" sz="1600" i="0" kern="1200" dirty="0" err="1">
                          <a:solidFill>
                            <a:schemeClr val="dk1"/>
                          </a:solidFill>
                          <a:latin typeface="+mn-lt"/>
                          <a:ea typeface="+mn-ea"/>
                          <a:cs typeface="+mn-cs"/>
                        </a:rPr>
                        <a:t>ersuratan</a:t>
                      </a:r>
                      <a:r>
                        <a:rPr lang="en-US" sz="1600" i="0" kern="1200" baseline="0" dirty="0">
                          <a:solidFill>
                            <a:schemeClr val="dk1"/>
                          </a:solidFill>
                          <a:latin typeface="+mn-lt"/>
                          <a:ea typeface="+mn-ea"/>
                          <a:cs typeface="+mn-cs"/>
                        </a:rPr>
                        <a:t> </a:t>
                      </a:r>
                      <a:r>
                        <a:rPr lang="en-US" sz="1600" i="0" kern="1200" baseline="0" dirty="0" err="1">
                          <a:solidFill>
                            <a:schemeClr val="dk1"/>
                          </a:solidFill>
                          <a:latin typeface="+mn-lt"/>
                          <a:ea typeface="+mn-ea"/>
                          <a:cs typeface="+mn-cs"/>
                        </a:rPr>
                        <a:t>dan</a:t>
                      </a:r>
                      <a:r>
                        <a:rPr lang="en-US" sz="1600" i="0" kern="1200" baseline="0" dirty="0">
                          <a:solidFill>
                            <a:schemeClr val="dk1"/>
                          </a:solidFill>
                          <a:latin typeface="+mn-lt"/>
                          <a:ea typeface="+mn-ea"/>
                          <a:cs typeface="+mn-cs"/>
                        </a:rPr>
                        <a:t> </a:t>
                      </a:r>
                      <a:r>
                        <a:rPr lang="en-US" sz="1600" i="0" kern="1200" baseline="0" dirty="0" err="1">
                          <a:solidFill>
                            <a:schemeClr val="dk1"/>
                          </a:solidFill>
                          <a:latin typeface="+mn-lt"/>
                          <a:ea typeface="+mn-ea"/>
                          <a:cs typeface="+mn-cs"/>
                        </a:rPr>
                        <a:t>l</a:t>
                      </a:r>
                      <a:r>
                        <a:rPr lang="en-US" sz="1600" i="0" kern="1200" dirty="0" err="1">
                          <a:solidFill>
                            <a:schemeClr val="dk1"/>
                          </a:solidFill>
                          <a:latin typeface="+mn-lt"/>
                          <a:ea typeface="+mn-ea"/>
                          <a:cs typeface="+mn-cs"/>
                        </a:rPr>
                        <a:t>aman</a:t>
                      </a:r>
                      <a:r>
                        <a:rPr lang="en-US" sz="1600" i="0" kern="1200" dirty="0">
                          <a:solidFill>
                            <a:schemeClr val="dk1"/>
                          </a:solidFill>
                          <a:latin typeface="+mn-lt"/>
                          <a:ea typeface="+mn-ea"/>
                          <a:cs typeface="+mn-cs"/>
                        </a:rPr>
                        <a:t> web</a:t>
                      </a:r>
                    </a:p>
                  </a:txBody>
                  <a:tcPr>
                    <a:solidFill>
                      <a:srgbClr val="CDE3F8"/>
                    </a:solidFill>
                  </a:tcPr>
                </a:tc>
                <a:tc>
                  <a:txBody>
                    <a:bodyPr/>
                    <a:lstStyle/>
                    <a:p>
                      <a:pPr marL="111125" indent="-111125">
                        <a:buFont typeface="Arial" panose="020B0604020202020204" pitchFamily="34" charset="0"/>
                        <a:buChar char="•"/>
                      </a:pPr>
                      <a:r>
                        <a:rPr lang="en-US" sz="1600" dirty="0" err="1"/>
                        <a:t>Memastikan</a:t>
                      </a:r>
                      <a:r>
                        <a:rPr lang="en-US" sz="1600" dirty="0"/>
                        <a:t> </a:t>
                      </a:r>
                      <a:r>
                        <a:rPr lang="en-US" sz="1600" dirty="0" err="1"/>
                        <a:t>Profesional</a:t>
                      </a:r>
                      <a:r>
                        <a:rPr lang="en-US" sz="1600" baseline="0" dirty="0" err="1"/>
                        <a:t>-profesional</a:t>
                      </a:r>
                      <a:r>
                        <a:rPr lang="en-US" sz="1600" baseline="0" dirty="0"/>
                        <a:t> Kesihatan </a:t>
                      </a:r>
                      <a:r>
                        <a:rPr lang="en-US" sz="1600" baseline="0" dirty="0" err="1"/>
                        <a:t>Bersekutu</a:t>
                      </a:r>
                      <a:r>
                        <a:rPr lang="en-US" sz="1600" baseline="0" dirty="0"/>
                        <a:t> </a:t>
                      </a:r>
                      <a:r>
                        <a:rPr lang="en-US" sz="1600" baseline="0" dirty="0" err="1"/>
                        <a:t>mempunyai</a:t>
                      </a:r>
                      <a:r>
                        <a:rPr lang="en-US" sz="1600" baseline="0" dirty="0"/>
                        <a:t> </a:t>
                      </a:r>
                      <a:r>
                        <a:rPr lang="en-US" sz="1600" baseline="0" dirty="0" err="1"/>
                        <a:t>sijil</a:t>
                      </a:r>
                      <a:r>
                        <a:rPr lang="en-US" sz="1600" baseline="0" dirty="0"/>
                        <a:t> </a:t>
                      </a:r>
                      <a:r>
                        <a:rPr lang="en-US" sz="1600" baseline="0" dirty="0" err="1"/>
                        <a:t>amalan</a:t>
                      </a:r>
                      <a:r>
                        <a:rPr lang="en-US" sz="1600" baseline="0" dirty="0"/>
                        <a:t> </a:t>
                      </a:r>
                      <a:r>
                        <a:rPr lang="en-US" sz="1600" i="1" baseline="0" dirty="0"/>
                        <a:t>(practicing certificate) </a:t>
                      </a:r>
                      <a:r>
                        <a:rPr lang="en-US" sz="1600" baseline="0" dirty="0"/>
                        <a:t>yang </a:t>
                      </a:r>
                      <a:r>
                        <a:rPr lang="en-US" sz="1600" baseline="0" dirty="0" err="1"/>
                        <a:t>sah</a:t>
                      </a:r>
                      <a:r>
                        <a:rPr lang="en-US" sz="1600" baseline="0" dirty="0"/>
                        <a:t> dan </a:t>
                      </a:r>
                      <a:r>
                        <a:rPr lang="en-US" sz="1600" baseline="0" dirty="0" err="1"/>
                        <a:t>diperbaharui</a:t>
                      </a:r>
                      <a:r>
                        <a:rPr lang="en-US" sz="1600" baseline="0" dirty="0"/>
                        <a:t> </a:t>
                      </a:r>
                      <a:r>
                        <a:rPr lang="en-US" sz="1600" baseline="0" dirty="0" err="1"/>
                        <a:t>setiap</a:t>
                      </a:r>
                      <a:r>
                        <a:rPr lang="en-US" sz="1600" baseline="0" dirty="0"/>
                        <a:t> </a:t>
                      </a:r>
                      <a:r>
                        <a:rPr lang="en-US" sz="1600" baseline="0" dirty="0" err="1"/>
                        <a:t>tahun</a:t>
                      </a:r>
                      <a:r>
                        <a:rPr lang="en-US" sz="1600" baseline="0" dirty="0"/>
                        <a:t>.</a:t>
                      </a:r>
                      <a:endParaRPr lang="en-US" sz="1600" dirty="0"/>
                    </a:p>
                  </a:txBody>
                  <a:tcPr>
                    <a:solidFill>
                      <a:srgbClr val="CDE3F8"/>
                    </a:solidFill>
                  </a:tcPr>
                </a:tc>
                <a:tc>
                  <a:txBody>
                    <a:bodyPr/>
                    <a:lstStyle/>
                    <a:p>
                      <a:pPr marL="114300" indent="-114300" algn="l">
                        <a:buFont typeface="Arial" panose="020B0604020202020204" pitchFamily="34" charset="0"/>
                        <a:buChar char="•"/>
                      </a:pPr>
                      <a:r>
                        <a:rPr lang="en-US" sz="1600" dirty="0" err="1"/>
                        <a:t>Semua</a:t>
                      </a:r>
                      <a:r>
                        <a:rPr lang="en-US" sz="1600" dirty="0"/>
                        <a:t> </a:t>
                      </a:r>
                      <a:r>
                        <a:rPr lang="en-US" sz="1600" dirty="0" err="1"/>
                        <a:t>Profesional</a:t>
                      </a:r>
                      <a:r>
                        <a:rPr lang="en-US" sz="1600" dirty="0"/>
                        <a:t> Kesihatan </a:t>
                      </a:r>
                      <a:r>
                        <a:rPr lang="en-US" sz="1600" dirty="0" err="1"/>
                        <a:t>Bersekutu</a:t>
                      </a:r>
                      <a:r>
                        <a:rPr lang="en-US" sz="1600" dirty="0"/>
                        <a:t> yang </a:t>
                      </a:r>
                      <a:r>
                        <a:rPr lang="en-US" sz="1600" dirty="0" err="1"/>
                        <a:t>berdaftar</a:t>
                      </a:r>
                      <a:endParaRPr lang="en-US" sz="1600" dirty="0"/>
                    </a:p>
                    <a:p>
                      <a:pPr marL="114300" indent="-114300" algn="l">
                        <a:buFont typeface="Arial" panose="020B0604020202020204" pitchFamily="34" charset="0"/>
                        <a:buChar char="•"/>
                      </a:pPr>
                      <a:r>
                        <a:rPr lang="en-US" sz="1600" dirty="0" err="1"/>
                        <a:t>Ketua-ketua</a:t>
                      </a:r>
                      <a:r>
                        <a:rPr lang="en-US" sz="1600" baseline="0" dirty="0"/>
                        <a:t> </a:t>
                      </a:r>
                      <a:r>
                        <a:rPr lang="en-US" sz="1600" baseline="0" dirty="0" err="1"/>
                        <a:t>Jabatan</a:t>
                      </a:r>
                      <a:endParaRPr lang="en-US" sz="1600" dirty="0"/>
                    </a:p>
                  </a:txBody>
                  <a:tcPr>
                    <a:solidFill>
                      <a:srgbClr val="CDE3F8"/>
                    </a:solidFill>
                  </a:tcPr>
                </a:tc>
                <a:tc>
                  <a:txBody>
                    <a:bodyPr/>
                    <a:lstStyle/>
                    <a:p>
                      <a:pPr marL="0" indent="0">
                        <a:buFont typeface="Arial" panose="020B0604020202020204" pitchFamily="34" charset="0"/>
                        <a:buNone/>
                      </a:pPr>
                      <a:r>
                        <a:rPr lang="en-US" sz="1600" dirty="0"/>
                        <a:t> </a:t>
                      </a:r>
                    </a:p>
                  </a:txBody>
                  <a:tcPr>
                    <a:solidFill>
                      <a:srgbClr val="CDE3F8"/>
                    </a:solidFill>
                  </a:tcPr>
                </a:tc>
                <a:tc>
                  <a:txBody>
                    <a:bodyPr/>
                    <a:lstStyle/>
                    <a:p>
                      <a:pPr marL="171450" indent="-171450">
                        <a:buFont typeface="Arial" panose="020B0604020202020204" pitchFamily="34" charset="0"/>
                        <a:buChar char="•"/>
                      </a:pPr>
                      <a:endParaRPr lang="en-US" sz="1600" dirty="0"/>
                    </a:p>
                  </a:txBody>
                  <a:tcPr>
                    <a:solidFill>
                      <a:srgbClr val="CDE3F8"/>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80123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970690"/>
            <a:ext cx="8346723" cy="4029126"/>
          </a:xfrm>
        </p:spPr>
        <p:txBody>
          <a:bodyPr anchor="t">
            <a:noAutofit/>
          </a:bodyPr>
          <a:lstStyle/>
          <a:p>
            <a:pPr>
              <a:spcBef>
                <a:spcPts val="0"/>
              </a:spcBef>
              <a:spcAft>
                <a:spcPts val="1200"/>
              </a:spcAft>
            </a:pPr>
            <a:r>
              <a:rPr lang="en-AU" b="1" dirty="0" err="1">
                <a:latin typeface="Gill Sans MT" panose="020B0502020104020203" pitchFamily="34" charset="0"/>
              </a:rPr>
              <a:t>Keterangan</a:t>
            </a:r>
            <a:r>
              <a:rPr lang="en-AU" b="1" dirty="0">
                <a:latin typeface="Gill Sans MT" panose="020B0502020104020203" pitchFamily="34" charset="0"/>
              </a:rPr>
              <a:t> </a:t>
            </a:r>
            <a:r>
              <a:rPr lang="en-AU" b="1" dirty="0" err="1">
                <a:latin typeface="Gill Sans MT" panose="020B0502020104020203" pitchFamily="34" charset="0"/>
              </a:rPr>
              <a:t>Ringkas</a:t>
            </a:r>
            <a:endParaRPr lang="en-AU" b="1" dirty="0">
              <a:latin typeface="Gill Sans MT" panose="020B0502020104020203" pitchFamily="34" charset="0"/>
            </a:endParaRPr>
          </a:p>
          <a:p>
            <a:pPr lvl="1" algn="just">
              <a:spcBef>
                <a:spcPts val="0"/>
              </a:spcBef>
              <a:spcAft>
                <a:spcPts val="1200"/>
              </a:spcAft>
            </a:pPr>
            <a:r>
              <a:rPr lang="en-US" sz="2400" dirty="0" err="1">
                <a:latin typeface="Gill Sans MT" panose="020B0502020104020203" pitchFamily="34" charset="0"/>
              </a:rPr>
              <a:t>Perintah</a:t>
            </a:r>
            <a:r>
              <a:rPr lang="en-US" sz="2400" dirty="0">
                <a:latin typeface="Gill Sans MT" panose="020B0502020104020203" pitchFamily="34" charset="0"/>
              </a:rPr>
              <a:t> </a:t>
            </a:r>
            <a:r>
              <a:rPr lang="en-US" sz="2400" dirty="0" err="1">
                <a:latin typeface="Gill Sans MT" panose="020B0502020104020203" pitchFamily="34" charset="0"/>
              </a:rPr>
              <a:t>Profesional</a:t>
            </a:r>
            <a:r>
              <a:rPr lang="en-US" sz="2400" dirty="0">
                <a:latin typeface="Gill Sans MT" panose="020B0502020104020203" pitchFamily="34" charset="0"/>
              </a:rPr>
              <a:t> Kesihatan </a:t>
            </a:r>
            <a:r>
              <a:rPr lang="en-US" sz="2400" dirty="0" err="1">
                <a:latin typeface="Gill Sans MT" panose="020B0502020104020203" pitchFamily="34" charset="0"/>
              </a:rPr>
              <a:t>Bersekutu</a:t>
            </a:r>
            <a:r>
              <a:rPr lang="en-US" sz="2400" dirty="0">
                <a:latin typeface="Gill Sans MT" panose="020B0502020104020203" pitchFamily="34" charset="0"/>
              </a:rPr>
              <a:t> Negara Brunei Darussalam, 2017 </a:t>
            </a:r>
            <a:r>
              <a:rPr lang="en-US" sz="2400" dirty="0" err="1">
                <a:latin typeface="Gill Sans MT" panose="020B0502020104020203" pitchFamily="34" charset="0"/>
              </a:rPr>
              <a:t>dikuatkuasakan</a:t>
            </a:r>
            <a:r>
              <a:rPr lang="en-US" sz="2400" dirty="0">
                <a:latin typeface="Gill Sans MT" panose="020B0502020104020203" pitchFamily="34" charset="0"/>
              </a:rPr>
              <a:t> </a:t>
            </a:r>
            <a:r>
              <a:rPr lang="en-US" sz="2400" dirty="0" err="1">
                <a:latin typeface="Gill Sans MT" panose="020B0502020104020203" pitchFamily="34" charset="0"/>
              </a:rPr>
              <a:t>bagi</a:t>
            </a:r>
            <a:r>
              <a:rPr lang="en-US" sz="2400" dirty="0">
                <a:latin typeface="Gill Sans MT" panose="020B0502020104020203" pitchFamily="34" charset="0"/>
              </a:rPr>
              <a:t> </a:t>
            </a:r>
            <a:r>
              <a:rPr lang="en-US" sz="2400" dirty="0" err="1">
                <a:latin typeface="Gill Sans MT" panose="020B0502020104020203" pitchFamily="34" charset="0"/>
              </a:rPr>
              <a:t>pendaftaran</a:t>
            </a:r>
            <a:r>
              <a:rPr lang="en-US" sz="2400" dirty="0">
                <a:latin typeface="Gill Sans MT" panose="020B0502020104020203" pitchFamily="34" charset="0"/>
              </a:rPr>
              <a:t> </a:t>
            </a:r>
            <a:r>
              <a:rPr lang="en-US" sz="2400" dirty="0" err="1">
                <a:latin typeface="Gill Sans MT" panose="020B0502020104020203" pitchFamily="34" charset="0"/>
              </a:rPr>
              <a:t>Profesional</a:t>
            </a:r>
            <a:r>
              <a:rPr lang="en-US" sz="2400" dirty="0">
                <a:latin typeface="Gill Sans MT" panose="020B0502020104020203" pitchFamily="34" charset="0"/>
              </a:rPr>
              <a:t> Kesihatan </a:t>
            </a:r>
            <a:r>
              <a:rPr lang="en-US" sz="2400" dirty="0" err="1">
                <a:latin typeface="Gill Sans MT" panose="020B0502020104020203" pitchFamily="34" charset="0"/>
              </a:rPr>
              <a:t>Bersekutu</a:t>
            </a:r>
            <a:r>
              <a:rPr lang="en-US" sz="2400" dirty="0">
                <a:latin typeface="Gill Sans MT" panose="020B0502020104020203" pitchFamily="34" charset="0"/>
              </a:rPr>
              <a:t> </a:t>
            </a:r>
            <a:r>
              <a:rPr lang="en-US" sz="2400" dirty="0" err="1">
                <a:latin typeface="Gill Sans MT" panose="020B0502020104020203" pitchFamily="34" charset="0"/>
              </a:rPr>
              <a:t>untuk</a:t>
            </a:r>
            <a:r>
              <a:rPr lang="en-US" sz="2400" dirty="0">
                <a:latin typeface="Gill Sans MT" panose="020B0502020104020203" pitchFamily="34" charset="0"/>
              </a:rPr>
              <a:t> </a:t>
            </a:r>
            <a:r>
              <a:rPr lang="en-US" sz="2400" dirty="0" err="1">
                <a:latin typeface="Gill Sans MT" panose="020B0502020104020203" pitchFamily="34" charset="0"/>
              </a:rPr>
              <a:t>melindungi</a:t>
            </a:r>
            <a:r>
              <a:rPr lang="en-US" sz="2400" dirty="0">
                <a:latin typeface="Gill Sans MT" panose="020B0502020104020203" pitchFamily="34" charset="0"/>
              </a:rPr>
              <a:t> </a:t>
            </a:r>
            <a:r>
              <a:rPr lang="en-US" sz="2400" dirty="0" err="1">
                <a:latin typeface="Gill Sans MT" panose="020B0502020104020203" pitchFamily="34" charset="0"/>
              </a:rPr>
              <a:t>kesihatan</a:t>
            </a:r>
            <a:r>
              <a:rPr lang="en-US" sz="2400" dirty="0">
                <a:latin typeface="Gill Sans MT" panose="020B0502020104020203" pitchFamily="34" charset="0"/>
              </a:rPr>
              <a:t> dan </a:t>
            </a:r>
            <a:r>
              <a:rPr lang="en-US" sz="2400" dirty="0" err="1">
                <a:latin typeface="Gill Sans MT" panose="020B0502020104020203" pitchFamily="34" charset="0"/>
              </a:rPr>
              <a:t>keselamatan</a:t>
            </a:r>
            <a:r>
              <a:rPr lang="en-US" sz="2400" dirty="0">
                <a:latin typeface="Gill Sans MT" panose="020B0502020104020203" pitchFamily="34" charset="0"/>
              </a:rPr>
              <a:t> orang </a:t>
            </a:r>
            <a:r>
              <a:rPr lang="en-US" sz="2400" dirty="0" err="1">
                <a:latin typeface="Gill Sans MT" panose="020B0502020104020203" pitchFamily="34" charset="0"/>
              </a:rPr>
              <a:t>ramai</a:t>
            </a:r>
            <a:r>
              <a:rPr lang="en-US" sz="2400" dirty="0">
                <a:latin typeface="Gill Sans MT" panose="020B0502020104020203" pitchFamily="34" charset="0"/>
              </a:rPr>
              <a:t>, </a:t>
            </a:r>
            <a:r>
              <a:rPr lang="en-US" sz="2400" dirty="0" err="1">
                <a:latin typeface="Gill Sans MT" panose="020B0502020104020203" pitchFamily="34" charset="0"/>
              </a:rPr>
              <a:t>serta</a:t>
            </a:r>
            <a:r>
              <a:rPr lang="en-US" sz="2400" dirty="0">
                <a:latin typeface="Gill Sans MT" panose="020B0502020104020203" pitchFamily="34" charset="0"/>
              </a:rPr>
              <a:t> </a:t>
            </a:r>
            <a:r>
              <a:rPr lang="en-US" sz="2400" dirty="0" err="1">
                <a:latin typeface="Gill Sans MT" panose="020B0502020104020203" pitchFamily="34" charset="0"/>
              </a:rPr>
              <a:t>bagi</a:t>
            </a:r>
            <a:r>
              <a:rPr lang="en-US" sz="2400" dirty="0">
                <a:latin typeface="Gill Sans MT" panose="020B0502020104020203" pitchFamily="34" charset="0"/>
              </a:rPr>
              <a:t> </a:t>
            </a:r>
            <a:r>
              <a:rPr lang="en-US" sz="2400" dirty="0" err="1">
                <a:latin typeface="Gill Sans MT" panose="020B0502020104020203" pitchFamily="34" charset="0"/>
              </a:rPr>
              <a:t>perkara-perkara</a:t>
            </a:r>
            <a:r>
              <a:rPr lang="en-US" sz="2400" dirty="0">
                <a:latin typeface="Gill Sans MT" panose="020B0502020104020203" pitchFamily="34" charset="0"/>
              </a:rPr>
              <a:t> </a:t>
            </a:r>
            <a:r>
              <a:rPr lang="en-US" sz="2400" dirty="0" err="1">
                <a:latin typeface="Gill Sans MT" panose="020B0502020104020203" pitchFamily="34" charset="0"/>
              </a:rPr>
              <a:t>berkaitan</a:t>
            </a:r>
            <a:r>
              <a:rPr lang="en-US" sz="2400" dirty="0">
                <a:latin typeface="Gill Sans MT" panose="020B0502020104020203" pitchFamily="34" charset="0"/>
              </a:rPr>
              <a:t>.</a:t>
            </a:r>
          </a:p>
          <a:p>
            <a:pPr lvl="1" algn="just">
              <a:spcBef>
                <a:spcPts val="0"/>
              </a:spcBef>
              <a:spcAft>
                <a:spcPts val="1200"/>
              </a:spcAft>
            </a:pPr>
            <a:r>
              <a:rPr lang="en-US" sz="2400" dirty="0" err="1">
                <a:latin typeface="Gill Sans MT" panose="020B0502020104020203" pitchFamily="34" charset="0"/>
              </a:rPr>
              <a:t>Peruntukkan</a:t>
            </a:r>
            <a:r>
              <a:rPr lang="en-US" sz="2400" dirty="0">
                <a:latin typeface="Gill Sans MT" panose="020B0502020104020203" pitchFamily="34" charset="0"/>
              </a:rPr>
              <a:t> </a:t>
            </a:r>
            <a:r>
              <a:rPr lang="en-US" sz="2400" dirty="0" err="1">
                <a:latin typeface="Gill Sans MT" panose="020B0502020104020203" pitchFamily="34" charset="0"/>
              </a:rPr>
              <a:t>bagi</a:t>
            </a:r>
            <a:r>
              <a:rPr lang="en-US" sz="2400" dirty="0">
                <a:latin typeface="Gill Sans MT" panose="020B0502020104020203" pitchFamily="34" charset="0"/>
              </a:rPr>
              <a:t> </a:t>
            </a:r>
            <a:r>
              <a:rPr lang="en-US" sz="2400" dirty="0" err="1">
                <a:latin typeface="Gill Sans MT" panose="020B0502020104020203" pitchFamily="34" charset="0"/>
              </a:rPr>
              <a:t>penubuhan</a:t>
            </a:r>
            <a:r>
              <a:rPr lang="en-US" sz="2400" dirty="0">
                <a:latin typeface="Gill Sans MT" panose="020B0502020104020203" pitchFamily="34" charset="0"/>
              </a:rPr>
              <a:t> </a:t>
            </a:r>
            <a:r>
              <a:rPr lang="en-US" sz="2400" dirty="0" err="1">
                <a:latin typeface="Gill Sans MT" panose="020B0502020104020203" pitchFamily="34" charset="0"/>
              </a:rPr>
              <a:t>Majlis</a:t>
            </a:r>
            <a:r>
              <a:rPr lang="en-US" sz="2400" dirty="0">
                <a:latin typeface="Gill Sans MT" panose="020B0502020104020203" pitchFamily="34" charset="0"/>
              </a:rPr>
              <a:t> Profession </a:t>
            </a:r>
            <a:r>
              <a:rPr lang="en-US" sz="2400" dirty="0" err="1">
                <a:latin typeface="Gill Sans MT" panose="020B0502020104020203" pitchFamily="34" charset="0"/>
              </a:rPr>
              <a:t>Kesihatan</a:t>
            </a:r>
            <a:r>
              <a:rPr lang="en-US" sz="2400" dirty="0">
                <a:latin typeface="Gill Sans MT" panose="020B0502020104020203" pitchFamily="34" charset="0"/>
              </a:rPr>
              <a:t> </a:t>
            </a:r>
            <a:r>
              <a:rPr lang="en-US" sz="2400" dirty="0" err="1">
                <a:latin typeface="Gill Sans MT" panose="020B0502020104020203" pitchFamily="34" charset="0"/>
              </a:rPr>
              <a:t>Bersekutu</a:t>
            </a:r>
            <a:r>
              <a:rPr lang="en-US" sz="2400" dirty="0">
                <a:latin typeface="Gill Sans MT" panose="020B0502020104020203" pitchFamily="34" charset="0"/>
              </a:rPr>
              <a:t> Negara Brunei Darussalam yang </a:t>
            </a:r>
            <a:r>
              <a:rPr lang="en-US" sz="2400" dirty="0" err="1">
                <a:latin typeface="Gill Sans MT" panose="020B0502020104020203" pitchFamily="34" charset="0"/>
              </a:rPr>
              <a:t>dipertanggungjawabkan</a:t>
            </a:r>
            <a:r>
              <a:rPr lang="en-US" sz="2400" dirty="0">
                <a:latin typeface="Gill Sans MT" panose="020B0502020104020203" pitchFamily="34" charset="0"/>
              </a:rPr>
              <a:t> </a:t>
            </a:r>
            <a:r>
              <a:rPr lang="en-US" sz="2400" dirty="0" err="1">
                <a:latin typeface="Gill Sans MT" panose="020B0502020104020203" pitchFamily="34" charset="0"/>
              </a:rPr>
              <a:t>mentadbir</a:t>
            </a:r>
            <a:r>
              <a:rPr lang="en-US" sz="2400" dirty="0">
                <a:latin typeface="Gill Sans MT" panose="020B0502020104020203" pitchFamily="34" charset="0"/>
              </a:rPr>
              <a:t> </a:t>
            </a:r>
            <a:r>
              <a:rPr lang="en-US" sz="2400" dirty="0" err="1">
                <a:latin typeface="Gill Sans MT" panose="020B0502020104020203" pitchFamily="34" charset="0"/>
              </a:rPr>
              <a:t>dan</a:t>
            </a:r>
            <a:r>
              <a:rPr lang="en-US" sz="2400" dirty="0">
                <a:latin typeface="Gill Sans MT" panose="020B0502020104020203" pitchFamily="34" charset="0"/>
              </a:rPr>
              <a:t> </a:t>
            </a:r>
            <a:r>
              <a:rPr lang="en-US" sz="2400" dirty="0" err="1">
                <a:latin typeface="Gill Sans MT" panose="020B0502020104020203" pitchFamily="34" charset="0"/>
              </a:rPr>
              <a:t>mengawal</a:t>
            </a:r>
            <a:r>
              <a:rPr lang="en-US" sz="2400" dirty="0">
                <a:latin typeface="Gill Sans MT" panose="020B0502020104020203" pitchFamily="34" charset="0"/>
              </a:rPr>
              <a:t> </a:t>
            </a:r>
            <a:r>
              <a:rPr lang="en-US" sz="2400" dirty="0" err="1">
                <a:latin typeface="Gill Sans MT" panose="020B0502020104020203" pitchFamily="34" charset="0"/>
              </a:rPr>
              <a:t>selia</a:t>
            </a:r>
            <a:r>
              <a:rPr lang="en-US" sz="2400" dirty="0">
                <a:latin typeface="Gill Sans MT" panose="020B0502020104020203" pitchFamily="34" charset="0"/>
              </a:rPr>
              <a:t> </a:t>
            </a:r>
            <a:r>
              <a:rPr lang="en-US" sz="2400" dirty="0" err="1">
                <a:latin typeface="Gill Sans MT" panose="020B0502020104020203" pitchFamily="34" charset="0"/>
              </a:rPr>
              <a:t>profesionalisma</a:t>
            </a:r>
            <a:r>
              <a:rPr lang="en-US" sz="2400" dirty="0">
                <a:latin typeface="Gill Sans MT" panose="020B0502020104020203" pitchFamily="34" charset="0"/>
              </a:rPr>
              <a:t> para </a:t>
            </a:r>
            <a:r>
              <a:rPr lang="en-US" sz="2400" dirty="0" err="1">
                <a:latin typeface="Gill Sans MT" panose="020B0502020104020203" pitchFamily="34" charset="0"/>
              </a:rPr>
              <a:t>Profesional</a:t>
            </a:r>
            <a:r>
              <a:rPr lang="en-US" sz="2400" dirty="0">
                <a:latin typeface="Gill Sans MT" panose="020B0502020104020203" pitchFamily="34" charset="0"/>
              </a:rPr>
              <a:t> </a:t>
            </a:r>
            <a:r>
              <a:rPr lang="en-US" sz="2400" dirty="0" err="1">
                <a:latin typeface="Gill Sans MT" panose="020B0502020104020203" pitchFamily="34" charset="0"/>
              </a:rPr>
              <a:t>Kesihatan</a:t>
            </a:r>
            <a:r>
              <a:rPr lang="en-US" sz="2400" dirty="0">
                <a:latin typeface="Gill Sans MT" panose="020B0502020104020203" pitchFamily="34" charset="0"/>
              </a:rPr>
              <a:t> </a:t>
            </a:r>
            <a:r>
              <a:rPr lang="en-US" sz="2400" dirty="0" err="1">
                <a:latin typeface="Gill Sans MT" panose="020B0502020104020203" pitchFamily="34" charset="0"/>
              </a:rPr>
              <a:t>Bersekutu</a:t>
            </a:r>
            <a:r>
              <a:rPr lang="en-US" sz="2400" dirty="0">
                <a:latin typeface="Gill Sans MT" panose="020B0502020104020203" pitchFamily="34" charset="0"/>
              </a:rPr>
              <a:t> yang </a:t>
            </a:r>
            <a:r>
              <a:rPr lang="en-US" sz="2400" dirty="0" err="1">
                <a:latin typeface="Gill Sans MT" panose="020B0502020104020203" pitchFamily="34" charset="0"/>
              </a:rPr>
              <a:t>berdaftar</a:t>
            </a:r>
            <a:r>
              <a:rPr lang="en-US" sz="2400" dirty="0">
                <a:latin typeface="Gill Sans MT" panose="020B0502020104020203" pitchFamily="34" charset="0"/>
              </a:rPr>
              <a:t>.</a:t>
            </a:r>
          </a:p>
        </p:txBody>
      </p:sp>
    </p:spTree>
    <p:extLst>
      <p:ext uri="{BB962C8B-B14F-4D97-AF65-F5344CB8AC3E}">
        <p14:creationId xmlns:p14="http://schemas.microsoft.com/office/powerpoint/2010/main" val="3753412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970690"/>
            <a:ext cx="8346723" cy="4029126"/>
          </a:xfrm>
        </p:spPr>
        <p:txBody>
          <a:bodyPr anchor="t">
            <a:noAutofit/>
          </a:bodyPr>
          <a:lstStyle/>
          <a:p>
            <a:pPr>
              <a:spcBef>
                <a:spcPts val="0"/>
              </a:spcBef>
              <a:spcAft>
                <a:spcPts val="1200"/>
              </a:spcAft>
            </a:pPr>
            <a:r>
              <a:rPr lang="en-AU" b="1" dirty="0" err="1">
                <a:latin typeface="Gill Sans MT" panose="020B0502020104020203" pitchFamily="34" charset="0"/>
              </a:rPr>
              <a:t>Definasi</a:t>
            </a:r>
            <a:r>
              <a:rPr lang="en-AU" b="1" dirty="0">
                <a:latin typeface="Gill Sans MT" panose="020B0502020104020203" pitchFamily="34" charset="0"/>
              </a:rPr>
              <a:t> </a:t>
            </a:r>
            <a:r>
              <a:rPr lang="en-AU" b="1" dirty="0" err="1">
                <a:latin typeface="Gill Sans MT" panose="020B0502020104020203" pitchFamily="34" charset="0"/>
              </a:rPr>
              <a:t>Profesional</a:t>
            </a:r>
            <a:r>
              <a:rPr lang="en-AU" b="1" dirty="0">
                <a:latin typeface="Gill Sans MT" panose="020B0502020104020203" pitchFamily="34" charset="0"/>
              </a:rPr>
              <a:t> </a:t>
            </a:r>
            <a:r>
              <a:rPr lang="en-AU" b="1" dirty="0" err="1">
                <a:latin typeface="Gill Sans MT" panose="020B0502020104020203" pitchFamily="34" charset="0"/>
              </a:rPr>
              <a:t>Kesihatan</a:t>
            </a:r>
            <a:r>
              <a:rPr lang="en-AU" b="1" dirty="0">
                <a:latin typeface="Gill Sans MT" panose="020B0502020104020203" pitchFamily="34" charset="0"/>
              </a:rPr>
              <a:t> </a:t>
            </a:r>
            <a:r>
              <a:rPr lang="en-AU" b="1" dirty="0" err="1">
                <a:latin typeface="Gill Sans MT" panose="020B0502020104020203" pitchFamily="34" charset="0"/>
              </a:rPr>
              <a:t>Bersekutu</a:t>
            </a:r>
            <a:endParaRPr lang="en-AU" b="1" dirty="0">
              <a:latin typeface="Gill Sans MT" panose="020B0502020104020203" pitchFamily="34" charset="0"/>
            </a:endParaRPr>
          </a:p>
          <a:p>
            <a:pPr lvl="1" algn="just">
              <a:spcBef>
                <a:spcPts val="0"/>
              </a:spcBef>
              <a:spcAft>
                <a:spcPts val="1200"/>
              </a:spcAft>
            </a:pPr>
            <a:r>
              <a:rPr lang="en-US" sz="2400" dirty="0" err="1">
                <a:latin typeface="Gill Sans MT" panose="020B0502020104020203" pitchFamily="34" charset="0"/>
              </a:rPr>
              <a:t>Profesional</a:t>
            </a:r>
            <a:r>
              <a:rPr lang="en-US" sz="2400" dirty="0">
                <a:latin typeface="Gill Sans MT" panose="020B0502020104020203" pitchFamily="34" charset="0"/>
              </a:rPr>
              <a:t> Kesihatan </a:t>
            </a:r>
            <a:r>
              <a:rPr lang="en-US" sz="2400" dirty="0" err="1">
                <a:latin typeface="Gill Sans MT" panose="020B0502020104020203" pitchFamily="34" charset="0"/>
              </a:rPr>
              <a:t>Bersekutu</a:t>
            </a:r>
            <a:r>
              <a:rPr lang="en-US" sz="2400" dirty="0">
                <a:latin typeface="Gill Sans MT" panose="020B0502020104020203" pitchFamily="34" charset="0"/>
              </a:rPr>
              <a:t> </a:t>
            </a:r>
            <a:r>
              <a:rPr lang="en-US" sz="2400" dirty="0" err="1">
                <a:latin typeface="Gill Sans MT" panose="020B0502020104020203" pitchFamily="34" charset="0"/>
              </a:rPr>
              <a:t>adalah</a:t>
            </a:r>
            <a:r>
              <a:rPr lang="en-US" sz="2400" dirty="0">
                <a:latin typeface="Gill Sans MT" panose="020B0502020104020203" pitchFamily="34" charset="0"/>
              </a:rPr>
              <a:t> </a:t>
            </a:r>
            <a:r>
              <a:rPr lang="en-US" sz="2400" dirty="0" err="1">
                <a:latin typeface="Gill Sans MT" panose="020B0502020104020203" pitchFamily="34" charset="0"/>
              </a:rPr>
              <a:t>pengamal</a:t>
            </a:r>
            <a:r>
              <a:rPr lang="en-US" sz="2400" dirty="0">
                <a:latin typeface="Gill Sans MT" panose="020B0502020104020203" pitchFamily="34" charset="0"/>
              </a:rPr>
              <a:t> </a:t>
            </a:r>
            <a:r>
              <a:rPr lang="en-US" sz="2400" dirty="0" err="1">
                <a:latin typeface="Gill Sans MT" panose="020B0502020104020203" pitchFamily="34" charset="0"/>
              </a:rPr>
              <a:t>kesihatan</a:t>
            </a:r>
            <a:r>
              <a:rPr lang="en-US" sz="2400" dirty="0">
                <a:latin typeface="Gill Sans MT" panose="020B0502020104020203" pitchFamily="34" charset="0"/>
              </a:rPr>
              <a:t> (</a:t>
            </a:r>
            <a:r>
              <a:rPr lang="en-US" sz="2400" dirty="0" err="1">
                <a:latin typeface="Gill Sans MT" panose="020B0502020104020203" pitchFamily="34" charset="0"/>
              </a:rPr>
              <a:t>selain</a:t>
            </a:r>
            <a:r>
              <a:rPr lang="en-US" sz="2400" dirty="0">
                <a:latin typeface="Gill Sans MT" panose="020B0502020104020203" pitchFamily="34" charset="0"/>
              </a:rPr>
              <a:t> </a:t>
            </a:r>
            <a:r>
              <a:rPr lang="en-US" sz="2400" dirty="0" err="1">
                <a:latin typeface="Gill Sans MT" panose="020B0502020104020203" pitchFamily="34" charset="0"/>
              </a:rPr>
              <a:t>daripada</a:t>
            </a:r>
            <a:r>
              <a:rPr lang="en-US" sz="2400" dirty="0">
                <a:latin typeface="Gill Sans MT" panose="020B0502020104020203" pitchFamily="34" charset="0"/>
              </a:rPr>
              <a:t> </a:t>
            </a:r>
            <a:r>
              <a:rPr lang="en-US" sz="2400" dirty="0" err="1">
                <a:latin typeface="Gill Sans MT" panose="020B0502020104020203" pitchFamily="34" charset="0"/>
              </a:rPr>
              <a:t>doktor</a:t>
            </a:r>
            <a:r>
              <a:rPr lang="en-US" sz="2400" dirty="0">
                <a:latin typeface="Gill Sans MT" panose="020B0502020104020203" pitchFamily="34" charset="0"/>
              </a:rPr>
              <a:t> dan </a:t>
            </a:r>
            <a:r>
              <a:rPr lang="en-US" sz="2400" dirty="0" err="1">
                <a:latin typeface="Gill Sans MT" panose="020B0502020104020203" pitchFamily="34" charset="0"/>
              </a:rPr>
              <a:t>jururawat</a:t>
            </a:r>
            <a:r>
              <a:rPr lang="en-US" sz="2400" dirty="0">
                <a:latin typeface="Gill Sans MT" panose="020B0502020104020203" pitchFamily="34" charset="0"/>
              </a:rPr>
              <a:t>) yang </a:t>
            </a:r>
            <a:r>
              <a:rPr lang="en-GB" sz="2400" dirty="0" err="1">
                <a:latin typeface="Gill Sans MT" panose="020B0502020104020203" pitchFamily="34" charset="0"/>
              </a:rPr>
              <a:t>memberi</a:t>
            </a:r>
            <a:r>
              <a:rPr lang="en-GB" sz="2400" dirty="0">
                <a:latin typeface="Gill Sans MT" panose="020B0502020104020203" pitchFamily="34" charset="0"/>
              </a:rPr>
              <a:t> </a:t>
            </a:r>
            <a:r>
              <a:rPr lang="en-GB" sz="2400" dirty="0" err="1">
                <a:latin typeface="Gill Sans MT" panose="020B0502020104020203" pitchFamily="34" charset="0"/>
              </a:rPr>
              <a:t>pelbagai</a:t>
            </a:r>
            <a:r>
              <a:rPr lang="en-GB" sz="2400" dirty="0">
                <a:latin typeface="Gill Sans MT" panose="020B0502020104020203" pitchFamily="34" charset="0"/>
              </a:rPr>
              <a:t> </a:t>
            </a:r>
            <a:r>
              <a:rPr lang="en-GB" sz="2400" dirty="0" err="1">
                <a:latin typeface="Gill Sans MT" panose="020B0502020104020203" pitchFamily="34" charset="0"/>
              </a:rPr>
              <a:t>jenis</a:t>
            </a:r>
            <a:r>
              <a:rPr lang="en-GB" sz="2400" dirty="0">
                <a:latin typeface="Gill Sans MT" panose="020B0502020104020203" pitchFamily="34" charset="0"/>
              </a:rPr>
              <a:t> </a:t>
            </a:r>
            <a:r>
              <a:rPr lang="en-GB" sz="2400" dirty="0" err="1">
                <a:latin typeface="Gill Sans MT" panose="020B0502020104020203" pitchFamily="34" charset="0"/>
              </a:rPr>
              <a:t>perkhidmatan</a:t>
            </a:r>
            <a:r>
              <a:rPr lang="en-GB" sz="2400" dirty="0">
                <a:latin typeface="Gill Sans MT" panose="020B0502020104020203" pitchFamily="34" charset="0"/>
              </a:rPr>
              <a:t> </a:t>
            </a:r>
            <a:r>
              <a:rPr lang="en-GB" sz="2400" dirty="0" err="1">
                <a:latin typeface="Gill Sans MT" panose="020B0502020104020203" pitchFamily="34" charset="0"/>
              </a:rPr>
              <a:t>penjagaan</a:t>
            </a:r>
            <a:r>
              <a:rPr lang="en-GB" sz="2400" dirty="0">
                <a:latin typeface="Gill Sans MT" panose="020B0502020104020203" pitchFamily="34" charset="0"/>
              </a:rPr>
              <a:t> </a:t>
            </a:r>
            <a:r>
              <a:rPr lang="en-GB" sz="2400" dirty="0" err="1">
                <a:latin typeface="Gill Sans MT" panose="020B0502020104020203" pitchFamily="34" charset="0"/>
              </a:rPr>
              <a:t>kesihatan</a:t>
            </a:r>
            <a:r>
              <a:rPr lang="en-GB" sz="2400" dirty="0">
                <a:latin typeface="Gill Sans MT" panose="020B0502020104020203" pitchFamily="34" charset="0"/>
              </a:rPr>
              <a:t> </a:t>
            </a:r>
            <a:r>
              <a:rPr lang="en-GB" sz="2400" dirty="0" err="1">
                <a:latin typeface="Gill Sans MT" panose="020B0502020104020203" pitchFamily="34" charset="0"/>
              </a:rPr>
              <a:t>termasuk</a:t>
            </a:r>
            <a:r>
              <a:rPr lang="en-GB" sz="2400" dirty="0">
                <a:latin typeface="Gill Sans MT" panose="020B0502020104020203" pitchFamily="34" charset="0"/>
              </a:rPr>
              <a:t> </a:t>
            </a:r>
            <a:r>
              <a:rPr lang="en-GB" sz="2400" dirty="0" err="1">
                <a:latin typeface="Gill Sans MT" panose="020B0502020104020203" pitchFamily="34" charset="0"/>
              </a:rPr>
              <a:t>perkhidmatan</a:t>
            </a:r>
            <a:r>
              <a:rPr lang="en-GB" sz="2400" dirty="0">
                <a:latin typeface="Gill Sans MT" panose="020B0502020104020203" pitchFamily="34" charset="0"/>
              </a:rPr>
              <a:t> </a:t>
            </a:r>
            <a:r>
              <a:rPr lang="en-GB" sz="2400" dirty="0" err="1">
                <a:latin typeface="Gill Sans MT" panose="020B0502020104020203" pitchFamily="34" charset="0"/>
              </a:rPr>
              <a:t>diagnostik</a:t>
            </a:r>
            <a:r>
              <a:rPr lang="en-GB" sz="2400" dirty="0">
                <a:latin typeface="Gill Sans MT" panose="020B0502020104020203" pitchFamily="34" charset="0"/>
              </a:rPr>
              <a:t>, </a:t>
            </a:r>
            <a:r>
              <a:rPr lang="en-GB" sz="2400" dirty="0" err="1">
                <a:latin typeface="Gill Sans MT" panose="020B0502020104020203" pitchFamily="34" charset="0"/>
              </a:rPr>
              <a:t>teknikal</a:t>
            </a:r>
            <a:r>
              <a:rPr lang="en-GB" sz="2400" dirty="0">
                <a:latin typeface="Gill Sans MT" panose="020B0502020104020203" pitchFamily="34" charset="0"/>
              </a:rPr>
              <a:t>, </a:t>
            </a:r>
            <a:r>
              <a:rPr lang="en-GB" sz="2400" dirty="0" err="1">
                <a:latin typeface="Gill Sans MT" panose="020B0502020104020203" pitchFamily="34" charset="0"/>
              </a:rPr>
              <a:t>terapeutik</a:t>
            </a:r>
            <a:r>
              <a:rPr lang="en-GB" sz="2400" dirty="0">
                <a:latin typeface="Gill Sans MT" panose="020B0502020104020203" pitchFamily="34" charset="0"/>
              </a:rPr>
              <a:t>, </a:t>
            </a:r>
            <a:r>
              <a:rPr lang="en-GB" sz="2400" dirty="0" err="1">
                <a:latin typeface="Gill Sans MT" panose="020B0502020104020203" pitchFamily="34" charset="0"/>
              </a:rPr>
              <a:t>promosi</a:t>
            </a:r>
            <a:r>
              <a:rPr lang="en-GB" sz="2400" dirty="0">
                <a:latin typeface="Gill Sans MT" panose="020B0502020104020203" pitchFamily="34" charset="0"/>
              </a:rPr>
              <a:t> </a:t>
            </a:r>
            <a:r>
              <a:rPr lang="en-GB" sz="2400" dirty="0" err="1">
                <a:latin typeface="Gill Sans MT" panose="020B0502020104020203" pitchFamily="34" charset="0"/>
              </a:rPr>
              <a:t>kesihatan</a:t>
            </a:r>
            <a:r>
              <a:rPr lang="en-GB" sz="2400" dirty="0">
                <a:latin typeface="Gill Sans MT" panose="020B0502020104020203" pitchFamily="34" charset="0"/>
              </a:rPr>
              <a:t> </a:t>
            </a:r>
            <a:r>
              <a:rPr lang="en-GB" sz="2400" dirty="0" err="1">
                <a:latin typeface="Gill Sans MT" panose="020B0502020104020203" pitchFamily="34" charset="0"/>
              </a:rPr>
              <a:t>serta</a:t>
            </a:r>
            <a:r>
              <a:rPr lang="en-GB" sz="2400" dirty="0">
                <a:latin typeface="Gill Sans MT" panose="020B0502020104020203" pitchFamily="34" charset="0"/>
              </a:rPr>
              <a:t> </a:t>
            </a:r>
            <a:r>
              <a:rPr lang="en-GB" sz="2400" dirty="0" err="1">
                <a:latin typeface="Gill Sans MT" panose="020B0502020104020203" pitchFamily="34" charset="0"/>
              </a:rPr>
              <a:t>penjagaan</a:t>
            </a:r>
            <a:r>
              <a:rPr lang="en-GB" sz="2400" dirty="0">
                <a:latin typeface="Gill Sans MT" panose="020B0502020104020203" pitchFamily="34" charset="0"/>
              </a:rPr>
              <a:t> </a:t>
            </a:r>
            <a:r>
              <a:rPr lang="en-GB" sz="2400" dirty="0" err="1">
                <a:latin typeface="Gill Sans MT" panose="020B0502020104020203" pitchFamily="34" charset="0"/>
              </a:rPr>
              <a:t>pesakit</a:t>
            </a:r>
            <a:r>
              <a:rPr lang="en-GB" sz="2400" dirty="0">
                <a:latin typeface="Gill Sans MT" panose="020B0502020104020203" pitchFamily="34" charset="0"/>
              </a:rPr>
              <a:t> </a:t>
            </a:r>
            <a:r>
              <a:rPr lang="en-GB" sz="2400" dirty="0" err="1">
                <a:latin typeface="Gill Sans MT" panose="020B0502020104020203" pitchFamily="34" charset="0"/>
              </a:rPr>
              <a:t>secara</a:t>
            </a:r>
            <a:r>
              <a:rPr lang="en-GB" sz="2400" dirty="0">
                <a:latin typeface="Gill Sans MT" panose="020B0502020104020203" pitchFamily="34" charset="0"/>
              </a:rPr>
              <a:t> </a:t>
            </a:r>
            <a:r>
              <a:rPr lang="en-GB" sz="2400" dirty="0" err="1">
                <a:latin typeface="Gill Sans MT" panose="020B0502020104020203" pitchFamily="34" charset="0"/>
              </a:rPr>
              <a:t>langsung</a:t>
            </a:r>
            <a:r>
              <a:rPr lang="en-GB" sz="2400" dirty="0">
                <a:latin typeface="Gill Sans MT" panose="020B0502020104020203" pitchFamily="34" charset="0"/>
              </a:rPr>
              <a:t> dan </a:t>
            </a:r>
            <a:r>
              <a:rPr lang="en-GB" sz="2400" dirty="0" err="1">
                <a:latin typeface="Gill Sans MT" panose="020B0502020104020203" pitchFamily="34" charset="0"/>
              </a:rPr>
              <a:t>tidak</a:t>
            </a:r>
            <a:r>
              <a:rPr lang="en-GB" sz="2400" dirty="0">
                <a:latin typeface="Gill Sans MT" panose="020B0502020104020203" pitchFamily="34" charset="0"/>
              </a:rPr>
              <a:t> </a:t>
            </a:r>
            <a:r>
              <a:rPr lang="en-GB" sz="2400" dirty="0" err="1">
                <a:latin typeface="Gill Sans MT" panose="020B0502020104020203" pitchFamily="34" charset="0"/>
              </a:rPr>
              <a:t>langsung</a:t>
            </a:r>
            <a:r>
              <a:rPr lang="en-GB" sz="2400" dirty="0">
                <a:latin typeface="Gill Sans MT" panose="020B0502020104020203" pitchFamily="34" charset="0"/>
              </a:rPr>
              <a:t>.</a:t>
            </a:r>
          </a:p>
          <a:p>
            <a:pPr lvl="1" algn="just">
              <a:spcBef>
                <a:spcPts val="0"/>
              </a:spcBef>
              <a:spcAft>
                <a:spcPts val="1200"/>
              </a:spcAft>
            </a:pPr>
            <a:r>
              <a:rPr lang="en-US" sz="2400" dirty="0" err="1">
                <a:latin typeface="Gill Sans MT" panose="020B0502020104020203" pitchFamily="34" charset="0"/>
              </a:rPr>
              <a:t>Sebanyak</a:t>
            </a:r>
            <a:r>
              <a:rPr lang="en-US" sz="2400" dirty="0">
                <a:latin typeface="Gill Sans MT" panose="020B0502020104020203" pitchFamily="34" charset="0"/>
              </a:rPr>
              <a:t> </a:t>
            </a:r>
            <a:r>
              <a:rPr lang="en-US" sz="2400" dirty="0" err="1">
                <a:latin typeface="Gill Sans MT" panose="020B0502020104020203" pitchFamily="34" charset="0"/>
              </a:rPr>
              <a:t>sembilan</a:t>
            </a:r>
            <a:r>
              <a:rPr lang="en-US" sz="2400" dirty="0">
                <a:latin typeface="Gill Sans MT" panose="020B0502020104020203" pitchFamily="34" charset="0"/>
              </a:rPr>
              <a:t> </a:t>
            </a:r>
            <a:r>
              <a:rPr lang="en-US" sz="2400" dirty="0" err="1">
                <a:latin typeface="Gill Sans MT" panose="020B0502020104020203" pitchFamily="34" charset="0"/>
              </a:rPr>
              <a:t>belas</a:t>
            </a:r>
            <a:r>
              <a:rPr lang="en-US" sz="2400" dirty="0">
                <a:latin typeface="Gill Sans MT" panose="020B0502020104020203" pitchFamily="34" charset="0"/>
              </a:rPr>
              <a:t> (19) </a:t>
            </a:r>
            <a:r>
              <a:rPr lang="en-US" sz="2400" dirty="0" err="1">
                <a:latin typeface="Gill Sans MT" panose="020B0502020104020203" pitchFamily="34" charset="0"/>
              </a:rPr>
              <a:t>Profesion</a:t>
            </a:r>
            <a:r>
              <a:rPr lang="en-US" sz="2400" dirty="0">
                <a:latin typeface="Gill Sans MT" panose="020B0502020104020203" pitchFamily="34" charset="0"/>
              </a:rPr>
              <a:t> </a:t>
            </a:r>
            <a:r>
              <a:rPr lang="en-US" sz="2400" dirty="0" err="1">
                <a:latin typeface="Gill Sans MT" panose="020B0502020104020203" pitchFamily="34" charset="0"/>
              </a:rPr>
              <a:t>Kesihatan</a:t>
            </a:r>
            <a:r>
              <a:rPr lang="en-US" sz="2400" dirty="0">
                <a:latin typeface="Gill Sans MT" panose="020B0502020104020203" pitchFamily="34" charset="0"/>
              </a:rPr>
              <a:t> </a:t>
            </a:r>
            <a:r>
              <a:rPr lang="en-US" sz="2400" dirty="0" err="1">
                <a:latin typeface="Gill Sans MT" panose="020B0502020104020203" pitchFamily="34" charset="0"/>
              </a:rPr>
              <a:t>Bersekutu</a:t>
            </a:r>
            <a:r>
              <a:rPr lang="en-US" sz="2400" dirty="0">
                <a:latin typeface="Gill Sans MT" panose="020B0502020104020203" pitchFamily="34" charset="0"/>
              </a:rPr>
              <a:t> </a:t>
            </a:r>
            <a:r>
              <a:rPr lang="en-US" sz="2400" dirty="0" err="1">
                <a:latin typeface="Gill Sans MT" panose="020B0502020104020203" pitchFamily="34" charset="0"/>
              </a:rPr>
              <a:t>akan</a:t>
            </a:r>
            <a:r>
              <a:rPr lang="en-US" sz="2400" dirty="0">
                <a:latin typeface="Gill Sans MT" panose="020B0502020104020203" pitchFamily="34" charset="0"/>
              </a:rPr>
              <a:t> </a:t>
            </a:r>
            <a:r>
              <a:rPr lang="en-US" sz="2400" dirty="0" err="1">
                <a:latin typeface="Gill Sans MT" panose="020B0502020104020203" pitchFamily="34" charset="0"/>
              </a:rPr>
              <a:t>dikawal</a:t>
            </a:r>
            <a:r>
              <a:rPr lang="en-US" sz="2400" dirty="0">
                <a:latin typeface="Gill Sans MT" panose="020B0502020104020203" pitchFamily="34" charset="0"/>
              </a:rPr>
              <a:t> </a:t>
            </a:r>
            <a:r>
              <a:rPr lang="en-US" sz="2400" dirty="0" err="1">
                <a:latin typeface="Gill Sans MT" panose="020B0502020104020203" pitchFamily="34" charset="0"/>
              </a:rPr>
              <a:t>selia</a:t>
            </a:r>
            <a:r>
              <a:rPr lang="en-US" sz="2400" dirty="0">
                <a:latin typeface="Gill Sans MT" panose="020B0502020104020203" pitchFamily="34" charset="0"/>
              </a:rPr>
              <a:t> </a:t>
            </a:r>
            <a:r>
              <a:rPr lang="en-US" sz="2400" dirty="0" err="1">
                <a:latin typeface="Gill Sans MT" panose="020B0502020104020203" pitchFamily="34" charset="0"/>
              </a:rPr>
              <a:t>dalam</a:t>
            </a:r>
            <a:r>
              <a:rPr lang="en-US" sz="2400" dirty="0">
                <a:latin typeface="Gill Sans MT" panose="020B0502020104020203" pitchFamily="34" charset="0"/>
              </a:rPr>
              <a:t> </a:t>
            </a:r>
            <a:r>
              <a:rPr lang="en-US" sz="2400" dirty="0" err="1">
                <a:latin typeface="Gill Sans MT" panose="020B0502020104020203" pitchFamily="34" charset="0"/>
              </a:rPr>
              <a:t>Perintah</a:t>
            </a:r>
            <a:r>
              <a:rPr lang="en-US" sz="2400" dirty="0">
                <a:latin typeface="Gill Sans MT" panose="020B0502020104020203" pitchFamily="34" charset="0"/>
              </a:rPr>
              <a:t> </a:t>
            </a:r>
            <a:r>
              <a:rPr lang="en-US" sz="2400" dirty="0" err="1">
                <a:latin typeface="Gill Sans MT" panose="020B0502020104020203" pitchFamily="34" charset="0"/>
              </a:rPr>
              <a:t>tersebut</a:t>
            </a:r>
            <a:r>
              <a:rPr lang="en-US" sz="2400" dirty="0">
                <a:latin typeface="Gill Sans MT" panose="020B0502020104020203" pitchFamily="34" charset="0"/>
              </a:rPr>
              <a:t> </a:t>
            </a:r>
            <a:r>
              <a:rPr lang="en-US" sz="2400" dirty="0" err="1">
                <a:latin typeface="Gill Sans MT" panose="020B0502020104020203" pitchFamily="34" charset="0"/>
              </a:rPr>
              <a:t>sepertimana</a:t>
            </a:r>
            <a:r>
              <a:rPr lang="en-US" sz="2400" dirty="0">
                <a:latin typeface="Gill Sans MT" panose="020B0502020104020203" pitchFamily="34" charset="0"/>
              </a:rPr>
              <a:t> </a:t>
            </a:r>
            <a:r>
              <a:rPr lang="en-US" sz="2400" dirty="0" err="1">
                <a:latin typeface="Gill Sans MT" panose="020B0502020104020203" pitchFamily="34" charset="0"/>
              </a:rPr>
              <a:t>disenaraikan</a:t>
            </a:r>
            <a:r>
              <a:rPr lang="en-US" sz="2400" dirty="0">
                <a:latin typeface="Gill Sans MT" panose="020B0502020104020203" pitchFamily="34" charset="0"/>
              </a:rPr>
              <a:t> </a:t>
            </a:r>
            <a:r>
              <a:rPr lang="en-US" sz="2400" dirty="0" err="1">
                <a:latin typeface="Gill Sans MT" panose="020B0502020104020203" pitchFamily="34" charset="0"/>
              </a:rPr>
              <a:t>dalam</a:t>
            </a:r>
            <a:r>
              <a:rPr lang="en-US" sz="2400" dirty="0">
                <a:latin typeface="Gill Sans MT" panose="020B0502020104020203" pitchFamily="34" charset="0"/>
              </a:rPr>
              <a:t> </a:t>
            </a:r>
            <a:r>
              <a:rPr lang="en-US" sz="2400" dirty="0" err="1">
                <a:latin typeface="Gill Sans MT" panose="020B0502020104020203" pitchFamily="34" charset="0"/>
              </a:rPr>
              <a:t>Jadual</a:t>
            </a:r>
            <a:r>
              <a:rPr lang="en-US" sz="2400" dirty="0">
                <a:latin typeface="Gill Sans MT" panose="020B0502020104020203" pitchFamily="34" charset="0"/>
              </a:rPr>
              <a:t>  (</a:t>
            </a:r>
            <a:r>
              <a:rPr lang="en-US" sz="2400" i="1" dirty="0">
                <a:latin typeface="Gill Sans MT" panose="020B0502020104020203" pitchFamily="34" charset="0"/>
              </a:rPr>
              <a:t>Schedule)</a:t>
            </a:r>
            <a:r>
              <a:rPr lang="en-US" sz="2400" dirty="0">
                <a:latin typeface="Gill Sans MT" panose="020B0502020104020203" pitchFamily="34" charset="0"/>
              </a:rPr>
              <a:t>.</a:t>
            </a:r>
          </a:p>
        </p:txBody>
      </p:sp>
    </p:spTree>
    <p:extLst>
      <p:ext uri="{BB962C8B-B14F-4D97-AF65-F5344CB8AC3E}">
        <p14:creationId xmlns:p14="http://schemas.microsoft.com/office/powerpoint/2010/main" val="297611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970690"/>
            <a:ext cx="8346723" cy="4029126"/>
          </a:xfrm>
        </p:spPr>
        <p:txBody>
          <a:bodyPr anchor="t">
            <a:noAutofit/>
          </a:bodyPr>
          <a:lstStyle/>
          <a:p>
            <a:pPr lvl="1" algn="just">
              <a:spcBef>
                <a:spcPts val="0"/>
              </a:spcBef>
              <a:spcAft>
                <a:spcPts val="1200"/>
              </a:spcAft>
            </a:pPr>
            <a:r>
              <a:rPr lang="en-US" dirty="0" err="1">
                <a:latin typeface="Gill Sans MT" panose="020B0502020104020203" pitchFamily="34" charset="0"/>
              </a:rPr>
              <a:t>Senarai</a:t>
            </a:r>
            <a:r>
              <a:rPr lang="en-US" dirty="0">
                <a:latin typeface="Gill Sans MT" panose="020B0502020104020203" pitchFamily="34" charset="0"/>
              </a:rPr>
              <a:t> </a:t>
            </a:r>
            <a:r>
              <a:rPr lang="en-US" dirty="0" err="1">
                <a:latin typeface="Gill Sans MT" panose="020B0502020104020203" pitchFamily="34" charset="0"/>
              </a:rPr>
              <a:t>Profesion</a:t>
            </a:r>
            <a:r>
              <a:rPr lang="en-US" dirty="0">
                <a:latin typeface="Gill Sans MT" panose="020B0502020104020203" pitchFamily="34" charset="0"/>
              </a:rPr>
              <a:t> Kesihatan </a:t>
            </a:r>
            <a:r>
              <a:rPr lang="en-US" dirty="0" err="1">
                <a:latin typeface="Gill Sans MT" panose="020B0502020104020203" pitchFamily="34" charset="0"/>
              </a:rPr>
              <a:t>Bersekutu</a:t>
            </a:r>
            <a:r>
              <a:rPr lang="en-US" dirty="0">
                <a:latin typeface="Gill Sans MT" panose="020B0502020104020203" pitchFamily="34" charset="0"/>
              </a:rPr>
              <a:t> yang </a:t>
            </a:r>
            <a:r>
              <a:rPr lang="en-US" dirty="0" err="1">
                <a:latin typeface="Gill Sans MT" panose="020B0502020104020203" pitchFamily="34" charset="0"/>
              </a:rPr>
              <a:t>dikawal</a:t>
            </a:r>
            <a:r>
              <a:rPr lang="en-US" dirty="0">
                <a:latin typeface="Gill Sans MT" panose="020B0502020104020203" pitchFamily="34" charset="0"/>
              </a:rPr>
              <a:t> </a:t>
            </a:r>
            <a:r>
              <a:rPr lang="en-US" dirty="0" err="1">
                <a:latin typeface="Gill Sans MT" panose="020B0502020104020203" pitchFamily="34" charset="0"/>
              </a:rPr>
              <a:t>selia</a:t>
            </a:r>
            <a:r>
              <a:rPr lang="en-US" dirty="0">
                <a:latin typeface="Gill Sans MT" panose="020B0502020104020203" pitchFamily="34" charset="0"/>
              </a:rPr>
              <a:t>:</a:t>
            </a:r>
          </a:p>
          <a:p>
            <a:pPr marL="1371600" lvl="2" indent="-457200" algn="just">
              <a:buSzPct val="125000"/>
              <a:buFont typeface="+mj-lt"/>
              <a:buAutoNum type="arabicPeriod"/>
            </a:pPr>
            <a:r>
              <a:rPr lang="en-AU" b="1" dirty="0" err="1"/>
              <a:t>Audiologi</a:t>
            </a:r>
            <a:r>
              <a:rPr lang="en-AU" b="1" dirty="0"/>
              <a:t> </a:t>
            </a:r>
            <a:r>
              <a:rPr lang="en-AU" b="1" i="1" dirty="0"/>
              <a:t>(Audiology)</a:t>
            </a:r>
            <a:endParaRPr lang="en-GB" sz="1600" b="1" dirty="0"/>
          </a:p>
          <a:p>
            <a:pPr marL="1371600" lvl="2" indent="-457200" algn="just">
              <a:buSzPct val="125000"/>
              <a:buFont typeface="+mj-lt"/>
              <a:buAutoNum type="arabicPeriod"/>
            </a:pPr>
            <a:r>
              <a:rPr lang="en-AU" b="1" dirty="0" err="1"/>
              <a:t>Psikologi</a:t>
            </a:r>
            <a:r>
              <a:rPr lang="en-AU" b="1" dirty="0"/>
              <a:t> </a:t>
            </a:r>
            <a:r>
              <a:rPr lang="en-AU" b="1" dirty="0" err="1"/>
              <a:t>Klinikal</a:t>
            </a:r>
            <a:r>
              <a:rPr lang="en-AU" b="1" dirty="0"/>
              <a:t> </a:t>
            </a:r>
            <a:r>
              <a:rPr lang="en-AU" b="1" dirty="0" err="1"/>
              <a:t>atau</a:t>
            </a:r>
            <a:r>
              <a:rPr lang="en-AU" b="1" dirty="0"/>
              <a:t> </a:t>
            </a:r>
            <a:r>
              <a:rPr lang="en-AU" b="1" dirty="0" err="1"/>
              <a:t>Psikologi</a:t>
            </a:r>
            <a:r>
              <a:rPr lang="en-AU" b="1" dirty="0"/>
              <a:t> </a:t>
            </a:r>
            <a:r>
              <a:rPr lang="en-AU" b="1" i="1" dirty="0"/>
              <a:t>(Clinical Psychology or Psychology)</a:t>
            </a:r>
            <a:endParaRPr lang="en-GB" sz="1600" b="1" dirty="0"/>
          </a:p>
          <a:p>
            <a:pPr marL="1371600" lvl="2" indent="-457200" algn="just">
              <a:buSzPct val="125000"/>
              <a:buFont typeface="+mj-lt"/>
              <a:buAutoNum type="arabicPeriod"/>
            </a:pPr>
            <a:r>
              <a:rPr lang="en-AU" b="1" dirty="0" err="1"/>
              <a:t>Makmal</a:t>
            </a:r>
            <a:r>
              <a:rPr lang="en-AU" b="1" dirty="0"/>
              <a:t> Sains </a:t>
            </a:r>
            <a:r>
              <a:rPr lang="en-AU" b="1" dirty="0" err="1"/>
              <a:t>Klinikal</a:t>
            </a:r>
            <a:r>
              <a:rPr lang="en-AU" b="1" dirty="0"/>
              <a:t> </a:t>
            </a:r>
            <a:r>
              <a:rPr lang="en-AU" b="1" dirty="0" err="1"/>
              <a:t>atau</a:t>
            </a:r>
            <a:r>
              <a:rPr lang="en-AU" b="1" dirty="0"/>
              <a:t> </a:t>
            </a:r>
            <a:r>
              <a:rPr lang="en-AU" b="1" dirty="0" err="1"/>
              <a:t>Makmal</a:t>
            </a:r>
            <a:r>
              <a:rPr lang="en-AU" b="1" dirty="0"/>
              <a:t> Sains </a:t>
            </a:r>
            <a:r>
              <a:rPr lang="en-AU" b="1" dirty="0" err="1"/>
              <a:t>Saintifik</a:t>
            </a:r>
            <a:r>
              <a:rPr lang="en-AU" b="1" dirty="0"/>
              <a:t> (</a:t>
            </a:r>
            <a:r>
              <a:rPr lang="en-AU" b="1" i="1" dirty="0"/>
              <a:t>Clinical Laboratory Science or Scientific Laboratory Science)</a:t>
            </a:r>
            <a:r>
              <a:rPr lang="en-AU" b="1" dirty="0"/>
              <a:t> </a:t>
            </a:r>
            <a:endParaRPr lang="en-GB" sz="1600" b="1" dirty="0"/>
          </a:p>
          <a:p>
            <a:pPr marL="1371600" lvl="2" indent="-457200" algn="just">
              <a:buSzPct val="125000"/>
              <a:buFont typeface="+mj-lt"/>
              <a:buAutoNum type="arabicPeriod"/>
            </a:pPr>
            <a:r>
              <a:rPr lang="en-AU" b="1" dirty="0" err="1"/>
              <a:t>Dietetik</a:t>
            </a:r>
            <a:r>
              <a:rPr lang="en-AU" b="1" dirty="0"/>
              <a:t> </a:t>
            </a:r>
            <a:r>
              <a:rPr lang="en-AU" b="1" i="1" dirty="0"/>
              <a:t>(Dietetic)</a:t>
            </a:r>
            <a:endParaRPr lang="en-GB" sz="1600" b="1" dirty="0"/>
          </a:p>
          <a:p>
            <a:pPr marL="1371600" lvl="2" indent="-457200" algn="just">
              <a:buSzPct val="125000"/>
              <a:buFont typeface="+mj-lt"/>
              <a:buAutoNum type="arabicPeriod"/>
            </a:pPr>
            <a:r>
              <a:rPr lang="en-AU" b="1" dirty="0" err="1"/>
              <a:t>Promosi</a:t>
            </a:r>
            <a:r>
              <a:rPr lang="en-AU" b="1" dirty="0"/>
              <a:t> Kesihatan </a:t>
            </a:r>
            <a:r>
              <a:rPr lang="en-AU" b="1" i="1" dirty="0"/>
              <a:t>(Health Promotion)</a:t>
            </a:r>
            <a:endParaRPr lang="en-GB" sz="1600" b="1" dirty="0"/>
          </a:p>
          <a:p>
            <a:pPr marL="1371600" lvl="2" indent="-457200" algn="just">
              <a:buSzPct val="125000"/>
              <a:buFont typeface="+mj-lt"/>
              <a:buAutoNum type="arabicPeriod"/>
            </a:pPr>
            <a:r>
              <a:rPr lang="en-AU" b="1" dirty="0" err="1"/>
              <a:t>Prostetik</a:t>
            </a:r>
            <a:r>
              <a:rPr lang="en-AU" b="1" dirty="0"/>
              <a:t> dan </a:t>
            </a:r>
            <a:r>
              <a:rPr lang="en-AU" b="1" dirty="0" err="1"/>
              <a:t>Teknologi</a:t>
            </a:r>
            <a:r>
              <a:rPr lang="en-AU" b="1" dirty="0"/>
              <a:t> </a:t>
            </a:r>
            <a:r>
              <a:rPr lang="en-AU" b="1" dirty="0" err="1"/>
              <a:t>Maksilofasial</a:t>
            </a:r>
            <a:r>
              <a:rPr lang="en-AU" b="1" dirty="0"/>
              <a:t> </a:t>
            </a:r>
            <a:r>
              <a:rPr lang="en-AU" b="1" i="1" dirty="0"/>
              <a:t>(Maxillofacial Prosthetic and Technology)</a:t>
            </a:r>
            <a:endParaRPr lang="en-GB" sz="1600" b="1" dirty="0"/>
          </a:p>
          <a:p>
            <a:pPr marL="1371600" lvl="2" indent="-457200" algn="just">
              <a:buSzPct val="125000"/>
              <a:buFont typeface="+mj-lt"/>
              <a:buAutoNum type="arabicPeriod"/>
            </a:pPr>
            <a:r>
              <a:rPr lang="en-AU" b="1" dirty="0" err="1"/>
              <a:t>Kerja</a:t>
            </a:r>
            <a:r>
              <a:rPr lang="en-AU" b="1" dirty="0"/>
              <a:t> </a:t>
            </a:r>
            <a:r>
              <a:rPr lang="en-AU" b="1" dirty="0" err="1"/>
              <a:t>Sosial</a:t>
            </a:r>
            <a:r>
              <a:rPr lang="en-AU" b="1" dirty="0"/>
              <a:t> </a:t>
            </a:r>
            <a:r>
              <a:rPr lang="en-AU" b="1" dirty="0" err="1"/>
              <a:t>Perubatan</a:t>
            </a:r>
            <a:r>
              <a:rPr lang="en-AU" b="1" dirty="0"/>
              <a:t> </a:t>
            </a:r>
            <a:r>
              <a:rPr lang="en-AU" b="1" i="1" dirty="0"/>
              <a:t>(Medical Social Work)</a:t>
            </a:r>
            <a:endParaRPr lang="en-GB" sz="1600" b="1" dirty="0"/>
          </a:p>
          <a:p>
            <a:pPr marL="1371600" lvl="2" indent="-457200" algn="just">
              <a:buSzPct val="125000"/>
              <a:buFont typeface="+mj-lt"/>
              <a:buAutoNum type="arabicPeriod"/>
            </a:pPr>
            <a:r>
              <a:rPr lang="en-AU" b="1" dirty="0" err="1"/>
              <a:t>Pemakanan</a:t>
            </a:r>
            <a:r>
              <a:rPr lang="en-AU" b="1" dirty="0"/>
              <a:t> </a:t>
            </a:r>
            <a:r>
              <a:rPr lang="en-AU" b="1" i="1" dirty="0"/>
              <a:t>(Nutrition)</a:t>
            </a:r>
          </a:p>
          <a:p>
            <a:pPr marL="1371600" lvl="2" indent="-457200" algn="just">
              <a:buSzPct val="125000"/>
              <a:buFont typeface="+mj-lt"/>
              <a:buAutoNum type="arabicPeriod"/>
            </a:pPr>
            <a:r>
              <a:rPr lang="en-AU" b="1" dirty="0" err="1"/>
              <a:t>Pemulihan</a:t>
            </a:r>
            <a:r>
              <a:rPr lang="en-AU" b="1" dirty="0"/>
              <a:t> Cara </a:t>
            </a:r>
            <a:r>
              <a:rPr lang="en-AU" b="1" dirty="0" err="1"/>
              <a:t>Kerja</a:t>
            </a:r>
            <a:r>
              <a:rPr lang="en-AU" b="1" dirty="0"/>
              <a:t> </a:t>
            </a:r>
            <a:r>
              <a:rPr lang="en-AU" b="1" i="1" dirty="0"/>
              <a:t>(Occupational Therapy)</a:t>
            </a:r>
            <a:endParaRPr lang="en-GB" sz="1600" b="1" dirty="0"/>
          </a:p>
          <a:p>
            <a:pPr marL="914400" lvl="2" indent="0" algn="just">
              <a:buSzPct val="125000"/>
              <a:buNone/>
            </a:pPr>
            <a:endParaRPr lang="en-US" b="1" dirty="0">
              <a:latin typeface="Gill Sans MT" panose="020B0502020104020203" pitchFamily="34" charset="0"/>
            </a:endParaRPr>
          </a:p>
          <a:p>
            <a:pPr lvl="1" algn="just">
              <a:spcBef>
                <a:spcPts val="0"/>
              </a:spcBef>
              <a:spcAft>
                <a:spcPts val="1200"/>
              </a:spcAft>
            </a:pPr>
            <a:endParaRPr lang="en-US" dirty="0">
              <a:latin typeface="Gill Sans MT" panose="020B0502020104020203" pitchFamily="34" charset="0"/>
            </a:endParaRPr>
          </a:p>
        </p:txBody>
      </p:sp>
    </p:spTree>
    <p:extLst>
      <p:ext uri="{BB962C8B-B14F-4D97-AF65-F5344CB8AC3E}">
        <p14:creationId xmlns:p14="http://schemas.microsoft.com/office/powerpoint/2010/main" val="2519340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832377"/>
            <a:ext cx="8346723" cy="4029126"/>
          </a:xfrm>
        </p:spPr>
        <p:txBody>
          <a:bodyPr anchor="t">
            <a:noAutofit/>
          </a:bodyPr>
          <a:lstStyle/>
          <a:p>
            <a:pPr marL="1371600" lvl="2" indent="-457200" algn="just">
              <a:buSzPct val="125000"/>
              <a:buFont typeface="+mj-lt"/>
              <a:buAutoNum type="arabicPeriod" startAt="10"/>
            </a:pPr>
            <a:r>
              <a:rPr lang="en-AU" b="1" dirty="0" err="1"/>
              <a:t>Optometri</a:t>
            </a:r>
            <a:r>
              <a:rPr lang="en-AU" b="1" dirty="0"/>
              <a:t> </a:t>
            </a:r>
            <a:r>
              <a:rPr lang="en-AU" b="1" dirty="0" err="1"/>
              <a:t>atau</a:t>
            </a:r>
            <a:r>
              <a:rPr lang="en-AU" b="1" dirty="0"/>
              <a:t> </a:t>
            </a:r>
            <a:r>
              <a:rPr lang="en-AU" b="1" dirty="0" err="1"/>
              <a:t>Opticianri</a:t>
            </a:r>
            <a:r>
              <a:rPr lang="en-AU" b="1" dirty="0"/>
              <a:t> </a:t>
            </a:r>
            <a:r>
              <a:rPr lang="en-AU" b="1" i="1" dirty="0"/>
              <a:t>(Optometry or </a:t>
            </a:r>
            <a:r>
              <a:rPr lang="en-AU" b="1" i="1" dirty="0" err="1"/>
              <a:t>Opticianry</a:t>
            </a:r>
            <a:r>
              <a:rPr lang="en-AU" b="1" i="1" dirty="0"/>
              <a:t>)</a:t>
            </a:r>
            <a:endParaRPr lang="en-GB" sz="1600" b="1" dirty="0"/>
          </a:p>
          <a:p>
            <a:pPr marL="1371600" lvl="2" indent="-457200" algn="just">
              <a:buSzPct val="125000"/>
              <a:buFont typeface="+mj-lt"/>
              <a:buAutoNum type="arabicPeriod" startAt="10"/>
            </a:pPr>
            <a:r>
              <a:rPr lang="en-AU" b="1" dirty="0" err="1"/>
              <a:t>Ortoptik</a:t>
            </a:r>
            <a:r>
              <a:rPr lang="en-AU" b="1" dirty="0"/>
              <a:t> </a:t>
            </a:r>
            <a:r>
              <a:rPr lang="en-AU" b="1" i="1" dirty="0"/>
              <a:t>(</a:t>
            </a:r>
            <a:r>
              <a:rPr lang="en-AU" b="1" i="1" dirty="0" err="1"/>
              <a:t>Orthoptics</a:t>
            </a:r>
            <a:r>
              <a:rPr lang="en-AU" b="1" i="1" dirty="0"/>
              <a:t>)</a:t>
            </a:r>
            <a:endParaRPr lang="en-GB" sz="1600" b="1" dirty="0"/>
          </a:p>
          <a:p>
            <a:pPr marL="1371600" lvl="2" indent="-457200" algn="just">
              <a:buSzPct val="125000"/>
              <a:buFont typeface="+mj-lt"/>
              <a:buAutoNum type="arabicPeriod" startAt="10"/>
            </a:pPr>
            <a:r>
              <a:rPr lang="en-AU" b="1" dirty="0" err="1"/>
              <a:t>Paramedik</a:t>
            </a:r>
            <a:r>
              <a:rPr lang="en-AU" b="1" dirty="0"/>
              <a:t> </a:t>
            </a:r>
            <a:r>
              <a:rPr lang="en-AU" b="1" i="1" dirty="0"/>
              <a:t>(Paramedics)</a:t>
            </a:r>
            <a:endParaRPr lang="en-GB" sz="1600" b="1" dirty="0"/>
          </a:p>
          <a:p>
            <a:pPr marL="1371600" lvl="2" indent="-457200" algn="just">
              <a:buSzPct val="125000"/>
              <a:buFont typeface="+mj-lt"/>
              <a:buAutoNum type="arabicPeriod" startAt="10"/>
            </a:pPr>
            <a:r>
              <a:rPr lang="en-AU" b="1" dirty="0" err="1"/>
              <a:t>Fisioterapi</a:t>
            </a:r>
            <a:r>
              <a:rPr lang="en-AU" b="1" dirty="0"/>
              <a:t> </a:t>
            </a:r>
            <a:r>
              <a:rPr lang="en-AU" b="1" dirty="0" err="1"/>
              <a:t>atau</a:t>
            </a:r>
            <a:r>
              <a:rPr lang="en-AU" b="1" dirty="0"/>
              <a:t> </a:t>
            </a:r>
            <a:r>
              <a:rPr lang="en-AU" b="1" dirty="0" err="1"/>
              <a:t>Pemulihan</a:t>
            </a:r>
            <a:r>
              <a:rPr lang="en-AU" b="1" dirty="0"/>
              <a:t> </a:t>
            </a:r>
            <a:r>
              <a:rPr lang="en-AU" b="1" dirty="0" err="1"/>
              <a:t>Anggota</a:t>
            </a:r>
            <a:r>
              <a:rPr lang="en-AU" b="1" dirty="0"/>
              <a:t> </a:t>
            </a:r>
            <a:r>
              <a:rPr lang="en-AU" b="1" i="1" dirty="0"/>
              <a:t>(Physiotherapy or Physical Therapy)</a:t>
            </a:r>
            <a:endParaRPr lang="en-GB" sz="1600" b="1" dirty="0"/>
          </a:p>
          <a:p>
            <a:pPr marL="1371600" lvl="2" indent="-457200" algn="just">
              <a:buSzPct val="125000"/>
              <a:buFont typeface="+mj-lt"/>
              <a:buAutoNum type="arabicPeriod" startAt="10"/>
            </a:pPr>
            <a:r>
              <a:rPr lang="en-AU" b="1" dirty="0" err="1"/>
              <a:t>Podiatri</a:t>
            </a:r>
            <a:r>
              <a:rPr lang="en-AU" b="1" dirty="0"/>
              <a:t> </a:t>
            </a:r>
            <a:r>
              <a:rPr lang="en-AU" b="1" i="1" dirty="0"/>
              <a:t>(Podiatry)</a:t>
            </a:r>
            <a:endParaRPr lang="en-GB" sz="1600" b="1" dirty="0"/>
          </a:p>
          <a:p>
            <a:pPr marL="1371600" lvl="2" indent="-457200" algn="just">
              <a:buSzPct val="125000"/>
              <a:buFont typeface="+mj-lt"/>
              <a:buAutoNum type="arabicPeriod" startAt="10"/>
            </a:pPr>
            <a:r>
              <a:rPr lang="en-AU" b="1" dirty="0" err="1"/>
              <a:t>Prostetik</a:t>
            </a:r>
            <a:r>
              <a:rPr lang="en-AU" b="1" dirty="0"/>
              <a:t> </a:t>
            </a:r>
            <a:r>
              <a:rPr lang="en-AU" b="1" dirty="0" err="1"/>
              <a:t>dan</a:t>
            </a:r>
            <a:r>
              <a:rPr lang="en-AU" b="1" dirty="0"/>
              <a:t> </a:t>
            </a:r>
            <a:r>
              <a:rPr lang="en-AU" b="1" dirty="0" err="1"/>
              <a:t>Ortotik</a:t>
            </a:r>
            <a:r>
              <a:rPr lang="en-AU" b="1" dirty="0"/>
              <a:t> </a:t>
            </a:r>
            <a:r>
              <a:rPr lang="en-AU" b="1" i="1" dirty="0"/>
              <a:t>(Prosthetic and Orthotic)</a:t>
            </a:r>
            <a:endParaRPr lang="en-GB" sz="1600" b="1" dirty="0"/>
          </a:p>
          <a:p>
            <a:pPr marL="1371600" lvl="2" indent="-457200" algn="just">
              <a:buSzPct val="125000"/>
              <a:buFont typeface="+mj-lt"/>
              <a:buAutoNum type="arabicPeriod" startAt="10"/>
            </a:pPr>
            <a:r>
              <a:rPr lang="en-AU" b="1" dirty="0" err="1"/>
              <a:t>Kesihatan</a:t>
            </a:r>
            <a:r>
              <a:rPr lang="en-AU" b="1" dirty="0"/>
              <a:t> </a:t>
            </a:r>
            <a:r>
              <a:rPr lang="en-AU" b="1" dirty="0" err="1"/>
              <a:t>Awam</a:t>
            </a:r>
            <a:r>
              <a:rPr lang="en-AU" b="1" dirty="0"/>
              <a:t> </a:t>
            </a:r>
            <a:r>
              <a:rPr lang="en-AU" b="1" i="1" dirty="0"/>
              <a:t>(Public Health)</a:t>
            </a:r>
          </a:p>
          <a:p>
            <a:pPr marL="1371600" lvl="2" indent="-457200" algn="just">
              <a:buSzPct val="125000"/>
              <a:buFont typeface="+mj-lt"/>
              <a:buAutoNum type="arabicPeriod" startAt="10"/>
            </a:pPr>
            <a:r>
              <a:rPr lang="en-AU" b="1" dirty="0" err="1"/>
              <a:t>Radiografi</a:t>
            </a:r>
            <a:r>
              <a:rPr lang="en-AU" b="1" dirty="0"/>
              <a:t> </a:t>
            </a:r>
            <a:r>
              <a:rPr lang="en-AU" b="1" dirty="0" err="1"/>
              <a:t>Diagnostik</a:t>
            </a:r>
            <a:r>
              <a:rPr lang="en-AU" b="1" dirty="0"/>
              <a:t> </a:t>
            </a:r>
            <a:r>
              <a:rPr lang="en-AU" b="1" dirty="0" err="1"/>
              <a:t>atau</a:t>
            </a:r>
            <a:r>
              <a:rPr lang="en-AU" b="1" dirty="0"/>
              <a:t> </a:t>
            </a:r>
            <a:r>
              <a:rPr lang="en-AU" b="1" dirty="0" err="1"/>
              <a:t>Radiografi</a:t>
            </a:r>
            <a:r>
              <a:rPr lang="en-AU" b="1" dirty="0"/>
              <a:t> </a:t>
            </a:r>
            <a:r>
              <a:rPr lang="en-AU" b="1" dirty="0" err="1"/>
              <a:t>Teraputik</a:t>
            </a:r>
            <a:r>
              <a:rPr lang="en-AU" b="1" dirty="0"/>
              <a:t> </a:t>
            </a:r>
            <a:r>
              <a:rPr lang="en-AU" b="1" i="1" dirty="0"/>
              <a:t>(Diagnostic Radiography or Therapeutic Radiography)</a:t>
            </a:r>
            <a:endParaRPr lang="en-GB" b="1" dirty="0"/>
          </a:p>
          <a:p>
            <a:pPr marL="1371600" lvl="2" indent="-457200" algn="just">
              <a:buSzPct val="125000"/>
              <a:buFont typeface="+mj-lt"/>
              <a:buAutoNum type="arabicPeriod" startAt="10"/>
            </a:pPr>
            <a:r>
              <a:rPr lang="en-AU" b="1" dirty="0" err="1"/>
              <a:t>Pemulihan</a:t>
            </a:r>
            <a:r>
              <a:rPr lang="en-AU" b="1" dirty="0"/>
              <a:t> </a:t>
            </a:r>
            <a:r>
              <a:rPr lang="en-AU" b="1" dirty="0" err="1"/>
              <a:t>Pertuturan</a:t>
            </a:r>
            <a:r>
              <a:rPr lang="en-AU" b="1" dirty="0"/>
              <a:t> </a:t>
            </a:r>
            <a:r>
              <a:rPr lang="en-AU" b="1" dirty="0" err="1"/>
              <a:t>dan</a:t>
            </a:r>
            <a:r>
              <a:rPr lang="en-AU" b="1" dirty="0"/>
              <a:t> Bahasa </a:t>
            </a:r>
            <a:r>
              <a:rPr lang="en-AU" b="1" dirty="0" err="1"/>
              <a:t>atau</a:t>
            </a:r>
            <a:r>
              <a:rPr lang="en-AU" b="1" dirty="0"/>
              <a:t> </a:t>
            </a:r>
            <a:r>
              <a:rPr lang="en-AU" b="1" dirty="0" err="1"/>
              <a:t>Patologi</a:t>
            </a:r>
            <a:r>
              <a:rPr lang="en-AU" b="1" dirty="0"/>
              <a:t> </a:t>
            </a:r>
            <a:r>
              <a:rPr lang="en-AU" b="1" dirty="0" err="1"/>
              <a:t>Pertuturan</a:t>
            </a:r>
            <a:r>
              <a:rPr lang="en-AU" b="1" dirty="0"/>
              <a:t> </a:t>
            </a:r>
            <a:r>
              <a:rPr lang="en-AU" b="1" i="1" dirty="0"/>
              <a:t>(Speech and Language Therapy or Speech Pathology)</a:t>
            </a:r>
            <a:endParaRPr lang="en-GB" b="1" dirty="0"/>
          </a:p>
          <a:p>
            <a:pPr marL="1371600" lvl="2" indent="-457200" algn="just">
              <a:buSzPct val="125000"/>
              <a:buFont typeface="+mj-lt"/>
              <a:buAutoNum type="arabicPeriod" startAt="10"/>
            </a:pPr>
            <a:r>
              <a:rPr lang="en-AU" b="1" dirty="0" err="1"/>
              <a:t>Kesihatan</a:t>
            </a:r>
            <a:r>
              <a:rPr lang="en-AU" b="1" dirty="0"/>
              <a:t> </a:t>
            </a:r>
            <a:r>
              <a:rPr lang="en-AU" b="1" dirty="0" err="1"/>
              <a:t>Pendengaran</a:t>
            </a:r>
            <a:r>
              <a:rPr lang="en-AU" b="1" dirty="0"/>
              <a:t> </a:t>
            </a:r>
            <a:r>
              <a:rPr lang="en-AU" b="1" i="1" dirty="0"/>
              <a:t>(Teaching of Hearing Impairment)</a:t>
            </a:r>
            <a:endParaRPr lang="en-GB" b="1" dirty="0"/>
          </a:p>
          <a:p>
            <a:pPr marL="914400" lvl="2" indent="0" algn="just">
              <a:buSzPct val="125000"/>
              <a:buNone/>
            </a:pPr>
            <a:endParaRPr lang="en-GB" sz="1600" b="1" dirty="0"/>
          </a:p>
        </p:txBody>
      </p:sp>
    </p:spTree>
    <p:extLst>
      <p:ext uri="{BB962C8B-B14F-4D97-AF65-F5344CB8AC3E}">
        <p14:creationId xmlns:p14="http://schemas.microsoft.com/office/powerpoint/2010/main" val="3783065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970690"/>
            <a:ext cx="8346723" cy="4029126"/>
          </a:xfrm>
        </p:spPr>
        <p:txBody>
          <a:bodyPr anchor="t">
            <a:noAutofit/>
          </a:bodyPr>
          <a:lstStyle/>
          <a:p>
            <a:pPr>
              <a:spcBef>
                <a:spcPts val="0"/>
              </a:spcBef>
              <a:spcAft>
                <a:spcPts val="1200"/>
              </a:spcAft>
            </a:pPr>
            <a:r>
              <a:rPr lang="en-AU" b="1" dirty="0">
                <a:latin typeface="Gill Sans MT" panose="020B0502020104020203" pitchFamily="34" charset="0"/>
              </a:rPr>
              <a:t>Tarikh </a:t>
            </a:r>
            <a:r>
              <a:rPr lang="en-AU" b="1" dirty="0" err="1">
                <a:latin typeface="Gill Sans MT" panose="020B0502020104020203" pitchFamily="34" charset="0"/>
              </a:rPr>
              <a:t>Perlaksanaan</a:t>
            </a:r>
            <a:endParaRPr lang="en-AU" b="1" dirty="0">
              <a:latin typeface="Gill Sans MT" panose="020B0502020104020203" pitchFamily="34" charset="0"/>
            </a:endParaRPr>
          </a:p>
          <a:p>
            <a:pPr lvl="1" algn="just">
              <a:spcBef>
                <a:spcPts val="0"/>
              </a:spcBef>
              <a:spcAft>
                <a:spcPts val="1200"/>
              </a:spcAft>
            </a:pPr>
            <a:r>
              <a:rPr lang="en-AU" sz="2400" b="1" dirty="0">
                <a:latin typeface="Gill Sans MT" panose="020B0502020104020203" pitchFamily="34" charset="0"/>
              </a:rPr>
              <a:t>1 </a:t>
            </a:r>
            <a:r>
              <a:rPr lang="en-AU" sz="2400" b="1" dirty="0" err="1">
                <a:latin typeface="Gill Sans MT" panose="020B0502020104020203" pitchFamily="34" charset="0"/>
              </a:rPr>
              <a:t>Julai</a:t>
            </a:r>
            <a:r>
              <a:rPr lang="en-AU" sz="2400" b="1" dirty="0">
                <a:latin typeface="Gill Sans MT" panose="020B0502020104020203" pitchFamily="34" charset="0"/>
              </a:rPr>
              <a:t> 2017 </a:t>
            </a:r>
            <a:r>
              <a:rPr lang="en-AU" sz="2400" dirty="0">
                <a:latin typeface="Gill Sans MT" panose="020B0502020104020203" pitchFamily="34" charset="0"/>
              </a:rPr>
              <a:t>– </a:t>
            </a:r>
            <a:r>
              <a:rPr lang="en-AU" sz="2400" dirty="0" err="1">
                <a:latin typeface="Gill Sans MT" panose="020B0502020104020203" pitchFamily="34" charset="0"/>
              </a:rPr>
              <a:t>Perintah</a:t>
            </a:r>
            <a:r>
              <a:rPr lang="en-AU" sz="2400" dirty="0">
                <a:latin typeface="Gill Sans MT" panose="020B0502020104020203" pitchFamily="34" charset="0"/>
              </a:rPr>
              <a:t> </a:t>
            </a:r>
            <a:r>
              <a:rPr lang="en-AU" sz="2400" dirty="0" err="1">
                <a:latin typeface="Gill Sans MT" panose="020B0502020104020203" pitchFamily="34" charset="0"/>
              </a:rPr>
              <a:t>dikuatkuasakan</a:t>
            </a:r>
            <a:r>
              <a:rPr lang="en-AU" sz="2400" dirty="0">
                <a:latin typeface="Gill Sans MT" panose="020B0502020104020203" pitchFamily="34" charset="0"/>
              </a:rPr>
              <a:t>.</a:t>
            </a:r>
          </a:p>
          <a:p>
            <a:pPr lvl="1" algn="just">
              <a:spcBef>
                <a:spcPts val="0"/>
              </a:spcBef>
              <a:spcAft>
                <a:spcPts val="1200"/>
              </a:spcAft>
            </a:pPr>
            <a:r>
              <a:rPr lang="en-AU" sz="2400" b="1" dirty="0">
                <a:latin typeface="Gill Sans MT" panose="020B0502020104020203" pitchFamily="34" charset="0"/>
              </a:rPr>
              <a:t>1 November 2017 </a:t>
            </a:r>
            <a:r>
              <a:rPr lang="en-AU" sz="2400" dirty="0">
                <a:latin typeface="Gill Sans MT" panose="020B0502020104020203" pitchFamily="34" charset="0"/>
              </a:rPr>
              <a:t>– </a:t>
            </a:r>
            <a:r>
              <a:rPr lang="en-AU" sz="2400" dirty="0" err="1">
                <a:latin typeface="Gill Sans MT" panose="020B0502020104020203" pitchFamily="34" charset="0"/>
              </a:rPr>
              <a:t>Permulaan</a:t>
            </a:r>
            <a:r>
              <a:rPr lang="en-AU" sz="2400" dirty="0">
                <a:latin typeface="Gill Sans MT" panose="020B0502020104020203" pitchFamily="34" charset="0"/>
              </a:rPr>
              <a:t> </a:t>
            </a:r>
            <a:r>
              <a:rPr lang="en-AU" sz="2400" dirty="0" err="1">
                <a:latin typeface="Gill Sans MT" panose="020B0502020104020203" pitchFamily="34" charset="0"/>
              </a:rPr>
              <a:t>pendaftaran</a:t>
            </a:r>
            <a:r>
              <a:rPr lang="en-AU" sz="2400" dirty="0">
                <a:latin typeface="Gill Sans MT" panose="020B0502020104020203" pitchFamily="34" charset="0"/>
              </a:rPr>
              <a:t> </a:t>
            </a:r>
            <a:r>
              <a:rPr lang="en-AU" sz="2400" dirty="0" err="1">
                <a:latin typeface="Gill Sans MT" panose="020B0502020104020203" pitchFamily="34" charset="0"/>
              </a:rPr>
              <a:t>bagi</a:t>
            </a:r>
            <a:r>
              <a:rPr lang="en-AU" sz="2400" dirty="0">
                <a:latin typeface="Gill Sans MT" panose="020B0502020104020203" pitchFamily="34" charset="0"/>
              </a:rPr>
              <a:t> para Professional Kesihatan </a:t>
            </a:r>
            <a:r>
              <a:rPr lang="en-AU" sz="2400" dirty="0" err="1">
                <a:latin typeface="Gill Sans MT" panose="020B0502020104020203" pitchFamily="34" charset="0"/>
              </a:rPr>
              <a:t>Bersekutu</a:t>
            </a:r>
            <a:r>
              <a:rPr lang="en-AU" sz="2400" dirty="0">
                <a:latin typeface="Gill Sans MT" panose="020B0502020104020203" pitchFamily="34" charset="0"/>
              </a:rPr>
              <a:t> di </a:t>
            </a:r>
            <a:r>
              <a:rPr lang="en-AU" sz="2400" dirty="0" err="1">
                <a:latin typeface="Gill Sans MT" panose="020B0502020104020203" pitchFamily="34" charset="0"/>
              </a:rPr>
              <a:t>bawah</a:t>
            </a:r>
            <a:r>
              <a:rPr lang="en-AU" sz="2400" dirty="0">
                <a:latin typeface="Gill Sans MT" panose="020B0502020104020203" pitchFamily="34" charset="0"/>
              </a:rPr>
              <a:t> Kementerian Kesihatan.</a:t>
            </a:r>
          </a:p>
          <a:p>
            <a:pPr lvl="1" algn="just">
              <a:spcBef>
                <a:spcPts val="0"/>
              </a:spcBef>
              <a:spcAft>
                <a:spcPts val="1200"/>
              </a:spcAft>
            </a:pPr>
            <a:r>
              <a:rPr lang="en-AU" sz="2400" b="1" dirty="0">
                <a:latin typeface="Gill Sans MT" panose="020B0502020104020203" pitchFamily="34" charset="0"/>
              </a:rPr>
              <a:t>1 </a:t>
            </a:r>
            <a:r>
              <a:rPr lang="en-AU" sz="2400" b="1" dirty="0" err="1">
                <a:latin typeface="Gill Sans MT" panose="020B0502020104020203" pitchFamily="34" charset="0"/>
              </a:rPr>
              <a:t>Januari</a:t>
            </a:r>
            <a:r>
              <a:rPr lang="en-AU" sz="2400" b="1" dirty="0">
                <a:latin typeface="Gill Sans MT" panose="020B0502020104020203" pitchFamily="34" charset="0"/>
              </a:rPr>
              <a:t> 2018 </a:t>
            </a:r>
            <a:r>
              <a:rPr lang="en-AU" sz="2400" dirty="0">
                <a:latin typeface="Gill Sans MT" panose="020B0502020104020203" pitchFamily="34" charset="0"/>
              </a:rPr>
              <a:t>– </a:t>
            </a:r>
            <a:r>
              <a:rPr lang="en-AU" sz="2400" dirty="0" err="1">
                <a:latin typeface="Gill Sans MT" panose="020B0502020104020203" pitchFamily="34" charset="0"/>
              </a:rPr>
              <a:t>Permulaan</a:t>
            </a:r>
            <a:r>
              <a:rPr lang="en-AU" sz="2400" dirty="0">
                <a:latin typeface="Gill Sans MT" panose="020B0502020104020203" pitchFamily="34" charset="0"/>
              </a:rPr>
              <a:t> </a:t>
            </a:r>
            <a:r>
              <a:rPr lang="en-AU" sz="2400" dirty="0" err="1">
                <a:latin typeface="Gill Sans MT" panose="020B0502020104020203" pitchFamily="34" charset="0"/>
              </a:rPr>
              <a:t>pendaftaran</a:t>
            </a:r>
            <a:r>
              <a:rPr lang="en-AU" sz="2400" dirty="0">
                <a:latin typeface="Gill Sans MT" panose="020B0502020104020203" pitchFamily="34" charset="0"/>
              </a:rPr>
              <a:t> </a:t>
            </a:r>
            <a:r>
              <a:rPr lang="en-AU" sz="2400" dirty="0" err="1">
                <a:latin typeface="Gill Sans MT" panose="020B0502020104020203" pitchFamily="34" charset="0"/>
              </a:rPr>
              <a:t>bagi</a:t>
            </a:r>
            <a:r>
              <a:rPr lang="en-AU" sz="2400" dirty="0">
                <a:latin typeface="Gill Sans MT" panose="020B0502020104020203" pitchFamily="34" charset="0"/>
              </a:rPr>
              <a:t> para Professional Kesihatan </a:t>
            </a:r>
            <a:r>
              <a:rPr lang="en-AU" sz="2400" dirty="0" err="1">
                <a:latin typeface="Gill Sans MT" panose="020B0502020104020203" pitchFamily="34" charset="0"/>
              </a:rPr>
              <a:t>Bersekutu</a:t>
            </a:r>
            <a:r>
              <a:rPr lang="en-AU" sz="2400" dirty="0">
                <a:latin typeface="Gill Sans MT" panose="020B0502020104020203" pitchFamily="34" charset="0"/>
              </a:rPr>
              <a:t> di </a:t>
            </a:r>
            <a:r>
              <a:rPr lang="en-AU" sz="2400" dirty="0" err="1">
                <a:latin typeface="Gill Sans MT" panose="020B0502020104020203" pitchFamily="34" charset="0"/>
              </a:rPr>
              <a:t>bawah</a:t>
            </a:r>
            <a:r>
              <a:rPr lang="en-AU" sz="2400" dirty="0">
                <a:latin typeface="Gill Sans MT" panose="020B0502020104020203" pitchFamily="34" charset="0"/>
              </a:rPr>
              <a:t> Kementerian-Kementerian lain, </a:t>
            </a:r>
            <a:r>
              <a:rPr lang="fi-FI" sz="2400" dirty="0">
                <a:latin typeface="Gill Sans MT" panose="020B0502020104020203" pitchFamily="34" charset="0"/>
              </a:rPr>
              <a:t>Separa Kerajaan, Pertubuhan Bukan Kerajaan dan Sektor Swasta. </a:t>
            </a:r>
            <a:endParaRPr lang="en-AU" sz="2400" dirty="0">
              <a:latin typeface="Gill Sans MT" panose="020B0502020104020203" pitchFamily="34" charset="0"/>
            </a:endParaRPr>
          </a:p>
          <a:p>
            <a:pPr lvl="1">
              <a:spcBef>
                <a:spcPts val="0"/>
              </a:spcBef>
              <a:spcAft>
                <a:spcPts val="1200"/>
              </a:spcAft>
            </a:pPr>
            <a:endParaRPr lang="en-AU" sz="1600" dirty="0">
              <a:latin typeface="Gill Sans MT" panose="020B0502020104020203" pitchFamily="34" charset="0"/>
            </a:endParaRPr>
          </a:p>
        </p:txBody>
      </p:sp>
    </p:spTree>
    <p:extLst>
      <p:ext uri="{BB962C8B-B14F-4D97-AF65-F5344CB8AC3E}">
        <p14:creationId xmlns:p14="http://schemas.microsoft.com/office/powerpoint/2010/main" val="673065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sp>
        <p:nvSpPr>
          <p:cNvPr id="3" name="Content Placeholder 2"/>
          <p:cNvSpPr>
            <a:spLocks noGrp="1"/>
          </p:cNvSpPr>
          <p:nvPr>
            <p:ph idx="1"/>
          </p:nvPr>
        </p:nvSpPr>
        <p:spPr>
          <a:xfrm>
            <a:off x="1063978" y="1970690"/>
            <a:ext cx="8346723" cy="4029126"/>
          </a:xfrm>
        </p:spPr>
        <p:txBody>
          <a:bodyPr anchor="t">
            <a:noAutofit/>
          </a:bodyPr>
          <a:lstStyle/>
          <a:p>
            <a:pPr>
              <a:spcBef>
                <a:spcPts val="0"/>
              </a:spcBef>
              <a:spcAft>
                <a:spcPts val="1200"/>
              </a:spcAft>
            </a:pPr>
            <a:r>
              <a:rPr lang="en-AU" b="1" dirty="0" err="1">
                <a:latin typeface="Gill Sans MT" panose="020B0502020104020203" pitchFamily="34" charset="0"/>
              </a:rPr>
              <a:t>Objektif</a:t>
            </a:r>
            <a:endParaRPr lang="en-AU" b="1" dirty="0">
              <a:latin typeface="Gill Sans MT" panose="020B0502020104020203" pitchFamily="34" charset="0"/>
            </a:endParaRPr>
          </a:p>
          <a:p>
            <a:pPr lvl="1" algn="just">
              <a:spcBef>
                <a:spcPts val="0"/>
              </a:spcBef>
              <a:spcAft>
                <a:spcPts val="1200"/>
              </a:spcAft>
            </a:pPr>
            <a:r>
              <a:rPr lang="en-AU" sz="2400" dirty="0" err="1">
                <a:latin typeface="Gill Sans MT" panose="020B0502020104020203" pitchFamily="34" charset="0"/>
              </a:rPr>
              <a:t>Memastikan</a:t>
            </a:r>
            <a:r>
              <a:rPr lang="en-AU" sz="2400" dirty="0">
                <a:latin typeface="Gill Sans MT" panose="020B0502020104020203" pitchFamily="34" charset="0"/>
              </a:rPr>
              <a:t> </a:t>
            </a:r>
            <a:r>
              <a:rPr lang="en-AU" sz="2400" dirty="0" err="1">
                <a:latin typeface="Gill Sans MT" panose="020B0502020104020203" pitchFamily="34" charset="0"/>
              </a:rPr>
              <a:t>keselamatan</a:t>
            </a:r>
            <a:r>
              <a:rPr lang="en-AU" sz="2400" dirty="0">
                <a:latin typeface="Gill Sans MT" panose="020B0502020104020203" pitchFamily="34" charset="0"/>
              </a:rPr>
              <a:t> </a:t>
            </a:r>
            <a:r>
              <a:rPr lang="en-AU" sz="2400" dirty="0" err="1">
                <a:latin typeface="Gill Sans MT" panose="020B0502020104020203" pitchFamily="34" charset="0"/>
              </a:rPr>
              <a:t>pesakit</a:t>
            </a:r>
            <a:r>
              <a:rPr lang="en-AU" sz="2400" dirty="0">
                <a:latin typeface="Gill Sans MT" panose="020B0502020104020203" pitchFamily="34" charset="0"/>
              </a:rPr>
              <a:t> dan </a:t>
            </a:r>
            <a:r>
              <a:rPr lang="en-AU" sz="2400" dirty="0" err="1">
                <a:latin typeface="Gill Sans MT" panose="020B0502020104020203" pitchFamily="34" charset="0"/>
              </a:rPr>
              <a:t>tahap</a:t>
            </a:r>
            <a:r>
              <a:rPr lang="en-AU" sz="2400" dirty="0">
                <a:latin typeface="Gill Sans MT" panose="020B0502020104020203" pitchFamily="34" charset="0"/>
              </a:rPr>
              <a:t> </a:t>
            </a:r>
            <a:r>
              <a:rPr lang="en-AU" sz="2400" dirty="0" err="1">
                <a:latin typeface="Gill Sans MT" panose="020B0502020104020203" pitchFamily="34" charset="0"/>
              </a:rPr>
              <a:t>penjagaan</a:t>
            </a:r>
            <a:r>
              <a:rPr lang="en-AU" sz="2400" dirty="0">
                <a:latin typeface="Gill Sans MT" panose="020B0502020104020203" pitchFamily="34" charset="0"/>
              </a:rPr>
              <a:t> </a:t>
            </a:r>
            <a:r>
              <a:rPr lang="en-AU" sz="2400" dirty="0" err="1">
                <a:latin typeface="Gill Sans MT" panose="020B0502020104020203" pitchFamily="34" charset="0"/>
              </a:rPr>
              <a:t>kesihatan</a:t>
            </a:r>
            <a:r>
              <a:rPr lang="en-AU" sz="2400" dirty="0">
                <a:latin typeface="Gill Sans MT" panose="020B0502020104020203" pitchFamily="34" charset="0"/>
              </a:rPr>
              <a:t> yang </a:t>
            </a:r>
            <a:r>
              <a:rPr lang="en-AU" sz="2400" dirty="0" err="1">
                <a:latin typeface="Gill Sans MT" panose="020B0502020104020203" pitchFamily="34" charset="0"/>
              </a:rPr>
              <a:t>tinggi</a:t>
            </a:r>
            <a:r>
              <a:rPr lang="en-AU" sz="2400" dirty="0">
                <a:latin typeface="Gill Sans MT" panose="020B0502020104020203" pitchFamily="34" charset="0"/>
              </a:rPr>
              <a:t>.</a:t>
            </a:r>
          </a:p>
          <a:p>
            <a:pPr lvl="1" algn="just">
              <a:spcBef>
                <a:spcPts val="0"/>
              </a:spcBef>
              <a:spcAft>
                <a:spcPts val="1200"/>
              </a:spcAft>
            </a:pPr>
            <a:r>
              <a:rPr lang="en-AU" sz="2400" dirty="0" err="1">
                <a:latin typeface="Gill Sans MT" panose="020B0502020104020203" pitchFamily="34" charset="0"/>
              </a:rPr>
              <a:t>Mendaftar</a:t>
            </a:r>
            <a:r>
              <a:rPr lang="en-AU" sz="2400" dirty="0">
                <a:latin typeface="Gill Sans MT" panose="020B0502020104020203" pitchFamily="34" charset="0"/>
              </a:rPr>
              <a:t> dan </a:t>
            </a:r>
            <a:r>
              <a:rPr lang="en-AU" sz="2400" dirty="0" err="1">
                <a:latin typeface="Gill Sans MT" panose="020B0502020104020203" pitchFamily="34" charset="0"/>
              </a:rPr>
              <a:t>mengawal</a:t>
            </a:r>
            <a:r>
              <a:rPr lang="en-AU" sz="2400" dirty="0">
                <a:latin typeface="Gill Sans MT" panose="020B0502020104020203" pitchFamily="34" charset="0"/>
              </a:rPr>
              <a:t> </a:t>
            </a:r>
            <a:r>
              <a:rPr lang="en-AU" sz="2400" dirty="0" err="1">
                <a:latin typeface="Gill Sans MT" panose="020B0502020104020203" pitchFamily="34" charset="0"/>
              </a:rPr>
              <a:t>selia</a:t>
            </a:r>
            <a:r>
              <a:rPr lang="en-AU" sz="2400" dirty="0">
                <a:latin typeface="Gill Sans MT" panose="020B0502020104020203" pitchFamily="34" charset="0"/>
              </a:rPr>
              <a:t> para </a:t>
            </a:r>
            <a:r>
              <a:rPr lang="en-AU" sz="2400" dirty="0" err="1">
                <a:latin typeface="Gill Sans MT" panose="020B0502020104020203" pitchFamily="34" charset="0"/>
              </a:rPr>
              <a:t>Profesional</a:t>
            </a:r>
            <a:r>
              <a:rPr lang="en-AU" sz="2400" dirty="0">
                <a:latin typeface="Gill Sans MT" panose="020B0502020104020203" pitchFamily="34" charset="0"/>
              </a:rPr>
              <a:t> Kesihatan </a:t>
            </a:r>
            <a:r>
              <a:rPr lang="en-AU" sz="2400" dirty="0" err="1">
                <a:latin typeface="Gill Sans MT" panose="020B0502020104020203" pitchFamily="34" charset="0"/>
              </a:rPr>
              <a:t>Bersekutu</a:t>
            </a:r>
            <a:r>
              <a:rPr lang="en-AU" sz="2400" dirty="0">
                <a:latin typeface="Gill Sans MT" panose="020B0502020104020203" pitchFamily="34" charset="0"/>
              </a:rPr>
              <a:t>.</a:t>
            </a:r>
          </a:p>
          <a:p>
            <a:pPr lvl="1" algn="just">
              <a:spcBef>
                <a:spcPts val="0"/>
              </a:spcBef>
              <a:spcAft>
                <a:spcPts val="1200"/>
              </a:spcAft>
            </a:pPr>
            <a:r>
              <a:rPr lang="en-AU" sz="2400" dirty="0" err="1">
                <a:latin typeface="Gill Sans MT" panose="020B0502020104020203" pitchFamily="34" charset="0"/>
              </a:rPr>
              <a:t>Memastikan</a:t>
            </a:r>
            <a:r>
              <a:rPr lang="en-AU" sz="2400" dirty="0">
                <a:latin typeface="Gill Sans MT" panose="020B0502020104020203" pitchFamily="34" charset="0"/>
              </a:rPr>
              <a:t> </a:t>
            </a:r>
            <a:r>
              <a:rPr lang="en-AU" sz="2400" dirty="0" err="1">
                <a:latin typeface="Gill Sans MT" panose="020B0502020104020203" pitchFamily="34" charset="0"/>
              </a:rPr>
              <a:t>mereka</a:t>
            </a:r>
            <a:r>
              <a:rPr lang="en-AU" sz="2400" dirty="0">
                <a:latin typeface="Gill Sans MT" panose="020B0502020104020203" pitchFamily="34" charset="0"/>
              </a:rPr>
              <a:t> </a:t>
            </a:r>
            <a:r>
              <a:rPr lang="en-AU" sz="2400" dirty="0" err="1">
                <a:latin typeface="Gill Sans MT" panose="020B0502020104020203" pitchFamily="34" charset="0"/>
              </a:rPr>
              <a:t>adalah</a:t>
            </a:r>
            <a:r>
              <a:rPr lang="en-AU" sz="2400" dirty="0">
                <a:latin typeface="Gill Sans MT" panose="020B0502020104020203" pitchFamily="34" charset="0"/>
              </a:rPr>
              <a:t> </a:t>
            </a:r>
            <a:r>
              <a:rPr lang="en-AU" sz="2400" dirty="0" err="1">
                <a:latin typeface="Gill Sans MT" panose="020B0502020104020203" pitchFamily="34" charset="0"/>
              </a:rPr>
              <a:t>kompeten</a:t>
            </a:r>
            <a:r>
              <a:rPr lang="en-AU" sz="2400" dirty="0">
                <a:latin typeface="Gill Sans MT" panose="020B0502020104020203" pitchFamily="34" charset="0"/>
              </a:rPr>
              <a:t> </a:t>
            </a:r>
            <a:r>
              <a:rPr lang="en-AU" sz="2400" dirty="0" err="1">
                <a:latin typeface="Gill Sans MT" panose="020B0502020104020203" pitchFamily="34" charset="0"/>
              </a:rPr>
              <a:t>dan</a:t>
            </a:r>
            <a:r>
              <a:rPr lang="en-AU" sz="2400" dirty="0">
                <a:latin typeface="Gill Sans MT" panose="020B0502020104020203" pitchFamily="34" charset="0"/>
              </a:rPr>
              <a:t> </a:t>
            </a:r>
            <a:r>
              <a:rPr lang="en-AU" sz="2400" dirty="0" err="1">
                <a:latin typeface="Gill Sans MT" panose="020B0502020104020203" pitchFamily="34" charset="0"/>
              </a:rPr>
              <a:t>cekap</a:t>
            </a:r>
            <a:r>
              <a:rPr lang="en-AU" sz="2400" dirty="0">
                <a:latin typeface="Gill Sans MT" panose="020B0502020104020203" pitchFamily="34" charset="0"/>
              </a:rPr>
              <a:t> </a:t>
            </a:r>
            <a:r>
              <a:rPr lang="en-AU" sz="2400" dirty="0" err="1">
                <a:latin typeface="Gill Sans MT" panose="020B0502020104020203" pitchFamily="34" charset="0"/>
              </a:rPr>
              <a:t>dalam</a:t>
            </a:r>
            <a:r>
              <a:rPr lang="en-AU" sz="2400" dirty="0">
                <a:latin typeface="Gill Sans MT" panose="020B0502020104020203" pitchFamily="34" charset="0"/>
              </a:rPr>
              <a:t> </a:t>
            </a:r>
            <a:r>
              <a:rPr lang="en-AU" sz="2400" dirty="0" err="1">
                <a:latin typeface="Gill Sans MT" panose="020B0502020104020203" pitchFamily="34" charset="0"/>
              </a:rPr>
              <a:t>menjalankan</a:t>
            </a:r>
            <a:r>
              <a:rPr lang="en-AU" sz="2400" dirty="0">
                <a:latin typeface="Gill Sans MT" panose="020B0502020104020203" pitchFamily="34" charset="0"/>
              </a:rPr>
              <a:t> </a:t>
            </a:r>
            <a:r>
              <a:rPr lang="en-AU" sz="2400" dirty="0" err="1">
                <a:latin typeface="Gill Sans MT" panose="020B0502020104020203" pitchFamily="34" charset="0"/>
              </a:rPr>
              <a:t>bidang</a:t>
            </a:r>
            <a:r>
              <a:rPr lang="en-AU" sz="2400" dirty="0">
                <a:latin typeface="Gill Sans MT" panose="020B0502020104020203" pitchFamily="34" charset="0"/>
              </a:rPr>
              <a:t> </a:t>
            </a:r>
            <a:r>
              <a:rPr lang="en-AU" sz="2400" dirty="0" err="1">
                <a:latin typeface="Gill Sans MT" panose="020B0502020104020203" pitchFamily="34" charset="0"/>
              </a:rPr>
              <a:t>tugas</a:t>
            </a:r>
            <a:r>
              <a:rPr lang="en-AU" sz="2400" dirty="0">
                <a:latin typeface="Gill Sans MT" panose="020B0502020104020203" pitchFamily="34" charset="0"/>
              </a:rPr>
              <a:t> </a:t>
            </a:r>
            <a:r>
              <a:rPr lang="en-AU" sz="2400" dirty="0" err="1">
                <a:latin typeface="Gill Sans MT" panose="020B0502020104020203" pitchFamily="34" charset="0"/>
              </a:rPr>
              <a:t>masing-masing</a:t>
            </a:r>
            <a:r>
              <a:rPr lang="en-AU" sz="2400" dirty="0">
                <a:latin typeface="Gill Sans MT" panose="020B0502020104020203" pitchFamily="34" charset="0"/>
              </a:rPr>
              <a:t>.</a:t>
            </a:r>
          </a:p>
          <a:p>
            <a:pPr lvl="1" algn="just">
              <a:spcBef>
                <a:spcPts val="0"/>
              </a:spcBef>
              <a:spcAft>
                <a:spcPts val="1200"/>
              </a:spcAft>
            </a:pPr>
            <a:endParaRPr lang="en-AU" sz="2400" dirty="0">
              <a:latin typeface="Gill Sans MT" panose="020B0502020104020203" pitchFamily="34" charset="0"/>
            </a:endParaRPr>
          </a:p>
        </p:txBody>
      </p:sp>
    </p:spTree>
    <p:extLst>
      <p:ext uri="{BB962C8B-B14F-4D97-AF65-F5344CB8AC3E}">
        <p14:creationId xmlns:p14="http://schemas.microsoft.com/office/powerpoint/2010/main" val="1126919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978" y="124429"/>
            <a:ext cx="8346723" cy="665543"/>
          </a:xfrm>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graphicFrame>
        <p:nvGraphicFramePr>
          <p:cNvPr id="6" name="Table 5">
            <a:extLst>
              <a:ext uri="{FF2B5EF4-FFF2-40B4-BE49-F238E27FC236}">
                <a16:creationId xmlns:a16="http://schemas.microsoft.com/office/drawing/2014/main" xmlns="" id="{701B3B0C-9884-4FEA-95B2-AD44F284233F}"/>
              </a:ext>
            </a:extLst>
          </p:cNvPr>
          <p:cNvGraphicFramePr>
            <a:graphicFrameLocks noGrp="1"/>
          </p:cNvGraphicFramePr>
          <p:nvPr>
            <p:extLst>
              <p:ext uri="{D42A27DB-BD31-4B8C-83A1-F6EECF244321}">
                <p14:modId xmlns:p14="http://schemas.microsoft.com/office/powerpoint/2010/main" val="244791031"/>
              </p:ext>
            </p:extLst>
          </p:nvPr>
        </p:nvGraphicFramePr>
        <p:xfrm>
          <a:off x="138896" y="902825"/>
          <a:ext cx="9618562" cy="5904600"/>
        </p:xfrm>
        <a:graphic>
          <a:graphicData uri="http://schemas.openxmlformats.org/drawingml/2006/table">
            <a:tbl>
              <a:tblPr firstRow="1" bandRow="1">
                <a:tableStyleId>{5C22544A-7EE6-4342-B048-85BDC9FD1C3A}</a:tableStyleId>
              </a:tblPr>
              <a:tblGrid>
                <a:gridCol w="642796">
                  <a:extLst>
                    <a:ext uri="{9D8B030D-6E8A-4147-A177-3AD203B41FA5}">
                      <a16:colId xmlns:a16="http://schemas.microsoft.com/office/drawing/2014/main" xmlns="" val="20000"/>
                    </a:ext>
                  </a:extLst>
                </a:gridCol>
                <a:gridCol w="1495960">
                  <a:extLst>
                    <a:ext uri="{9D8B030D-6E8A-4147-A177-3AD203B41FA5}">
                      <a16:colId xmlns:a16="http://schemas.microsoft.com/office/drawing/2014/main" xmlns="" val="20001"/>
                    </a:ext>
                  </a:extLst>
                </a:gridCol>
                <a:gridCol w="1244682">
                  <a:extLst>
                    <a:ext uri="{9D8B030D-6E8A-4147-A177-3AD203B41FA5}">
                      <a16:colId xmlns:a16="http://schemas.microsoft.com/office/drawing/2014/main" xmlns="" val="20002"/>
                    </a:ext>
                  </a:extLst>
                </a:gridCol>
                <a:gridCol w="1817363">
                  <a:extLst>
                    <a:ext uri="{9D8B030D-6E8A-4147-A177-3AD203B41FA5}">
                      <a16:colId xmlns:a16="http://schemas.microsoft.com/office/drawing/2014/main" xmlns="" val="20003"/>
                    </a:ext>
                  </a:extLst>
                </a:gridCol>
                <a:gridCol w="1682956">
                  <a:extLst>
                    <a:ext uri="{9D8B030D-6E8A-4147-A177-3AD203B41FA5}">
                      <a16:colId xmlns:a16="http://schemas.microsoft.com/office/drawing/2014/main" xmlns="" val="20004"/>
                    </a:ext>
                  </a:extLst>
                </a:gridCol>
                <a:gridCol w="1706331">
                  <a:extLst>
                    <a:ext uri="{9D8B030D-6E8A-4147-A177-3AD203B41FA5}">
                      <a16:colId xmlns:a16="http://schemas.microsoft.com/office/drawing/2014/main" xmlns="" val="20005"/>
                    </a:ext>
                  </a:extLst>
                </a:gridCol>
                <a:gridCol w="1028474">
                  <a:extLst>
                    <a:ext uri="{9D8B030D-6E8A-4147-A177-3AD203B41FA5}">
                      <a16:colId xmlns:a16="http://schemas.microsoft.com/office/drawing/2014/main" xmlns="" val="20006"/>
                    </a:ext>
                  </a:extLst>
                </a:gridCol>
              </a:tblGrid>
              <a:tr h="1393560">
                <a:tc>
                  <a:txBody>
                    <a:bodyPr/>
                    <a:lstStyle/>
                    <a:p>
                      <a:r>
                        <a:rPr lang="en-US" sz="1300" b="1" dirty="0"/>
                        <a:t>PERINGKAT PEMBENTUKAN </a:t>
                      </a:r>
                    </a:p>
                    <a:p>
                      <a:r>
                        <a:rPr lang="en-US" sz="1300" b="1" dirty="0"/>
                        <a:t>DASAR</a:t>
                      </a:r>
                    </a:p>
                  </a:txBody>
                  <a:tcPr vert="vert270" anchor="ctr"/>
                </a:tc>
                <a:tc>
                  <a:txBody>
                    <a:bodyPr/>
                    <a:lstStyle/>
                    <a:p>
                      <a:pPr algn="ctr"/>
                      <a:r>
                        <a:rPr lang="en-US" sz="1300" b="1" dirty="0"/>
                        <a:t>AKTIVITI</a:t>
                      </a:r>
                    </a:p>
                  </a:txBody>
                  <a:tcPr anchor="ctr"/>
                </a:tc>
                <a:tc>
                  <a:txBody>
                    <a:bodyPr/>
                    <a:lstStyle/>
                    <a:p>
                      <a:pPr algn="ctr"/>
                      <a:r>
                        <a:rPr lang="en-US" sz="1300" b="1" dirty="0"/>
                        <a:t>KAEDAH / TEKNIK PENDEKATAN AWAM</a:t>
                      </a:r>
                    </a:p>
                  </a:txBody>
                  <a:tcPr anchor="ctr"/>
                </a:tc>
                <a:tc>
                  <a:txBody>
                    <a:bodyPr/>
                    <a:lstStyle/>
                    <a:p>
                      <a:pPr algn="ctr"/>
                      <a:r>
                        <a:rPr lang="en-US" sz="1300" b="1" dirty="0"/>
                        <a:t>OBJEKTIF AKTIVITI</a:t>
                      </a:r>
                    </a:p>
                  </a:txBody>
                  <a:tcPr anchor="ctr"/>
                </a:tc>
                <a:tc>
                  <a:txBody>
                    <a:bodyPr/>
                    <a:lstStyle/>
                    <a:p>
                      <a:pPr algn="ctr"/>
                      <a:r>
                        <a:rPr lang="en-US" sz="1300" b="1" dirty="0"/>
                        <a:t>PIHAK BERKEPENTINGAN </a:t>
                      </a:r>
                      <a:r>
                        <a:rPr lang="en-US" sz="1300" b="1" i="1" dirty="0"/>
                        <a:t>(STAKEHOLDERS)</a:t>
                      </a:r>
                    </a:p>
                  </a:txBody>
                  <a:tcPr anchor="ctr"/>
                </a:tc>
                <a:tc>
                  <a:txBody>
                    <a:bodyPr/>
                    <a:lstStyle/>
                    <a:p>
                      <a:pPr algn="ctr"/>
                      <a:r>
                        <a:rPr lang="en-US" sz="1300" b="1" dirty="0"/>
                        <a:t>FAEDAH</a:t>
                      </a:r>
                    </a:p>
                  </a:txBody>
                  <a:tcPr anchor="ctr"/>
                </a:tc>
                <a:tc>
                  <a:txBody>
                    <a:bodyPr/>
                    <a:lstStyle/>
                    <a:p>
                      <a:pPr algn="ctr"/>
                      <a:r>
                        <a:rPr lang="en-US" sz="1300" b="1" dirty="0"/>
                        <a:t>CABARAN DIHADAPI</a:t>
                      </a:r>
                    </a:p>
                  </a:txBody>
                  <a:tcPr anchor="ctr"/>
                </a:tc>
                <a:extLst>
                  <a:ext uri="{0D108BD9-81ED-4DB2-BD59-A6C34878D82A}">
                    <a16:rowId xmlns:a16="http://schemas.microsoft.com/office/drawing/2014/main" xmlns="" val="10000"/>
                  </a:ext>
                </a:extLst>
              </a:tr>
              <a:tr h="35165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50" b="1" dirty="0"/>
                        <a:t>PERANCANGAN</a:t>
                      </a:r>
                    </a:p>
                  </a:txBody>
                  <a:tcPr vert="vert270" anchor="ctr"/>
                </a:tc>
                <a:tc>
                  <a:txBody>
                    <a:bodyPr/>
                    <a:lstStyle/>
                    <a:p>
                      <a:pPr marL="114300" indent="-114300" algn="l">
                        <a:buFont typeface="Arial" panose="020B0604020202020204" pitchFamily="34" charset="0"/>
                        <a:buChar char="•"/>
                      </a:pPr>
                      <a:r>
                        <a:rPr lang="en-US" sz="1450" dirty="0" err="1"/>
                        <a:t>Kajian</a:t>
                      </a:r>
                      <a:r>
                        <a:rPr lang="en-US" sz="1450" dirty="0"/>
                        <a:t> </a:t>
                      </a:r>
                      <a:r>
                        <a:rPr lang="en-US" sz="1450" dirty="0" err="1"/>
                        <a:t>dan</a:t>
                      </a:r>
                      <a:r>
                        <a:rPr lang="en-US" sz="1450" dirty="0"/>
                        <a:t> </a:t>
                      </a:r>
                      <a:r>
                        <a:rPr lang="en-US" sz="1450" dirty="0" err="1"/>
                        <a:t>penyediaan</a:t>
                      </a:r>
                      <a:r>
                        <a:rPr lang="en-US" sz="1450" baseline="0" dirty="0"/>
                        <a:t> </a:t>
                      </a:r>
                      <a:r>
                        <a:rPr lang="en-US" sz="1450" baseline="0" dirty="0" err="1"/>
                        <a:t>deraf</a:t>
                      </a:r>
                      <a:r>
                        <a:rPr lang="en-US" sz="1450" baseline="0" dirty="0"/>
                        <a:t> </a:t>
                      </a:r>
                      <a:r>
                        <a:rPr lang="en-US" sz="1450" baseline="0" dirty="0" err="1"/>
                        <a:t>Perintah</a:t>
                      </a:r>
                      <a:r>
                        <a:rPr lang="en-US" sz="1450" baseline="0" dirty="0"/>
                        <a:t>, </a:t>
                      </a:r>
                      <a:r>
                        <a:rPr lang="en-US" sz="1450" baseline="0" dirty="0" err="1"/>
                        <a:t>rangka</a:t>
                      </a:r>
                      <a:r>
                        <a:rPr lang="en-US" sz="1450" baseline="0" dirty="0"/>
                        <a:t> </a:t>
                      </a:r>
                      <a:r>
                        <a:rPr lang="en-US" sz="1450" baseline="0" dirty="0" err="1"/>
                        <a:t>kerja</a:t>
                      </a:r>
                      <a:r>
                        <a:rPr lang="en-US" sz="1450" baseline="0" dirty="0"/>
                        <a:t> </a:t>
                      </a:r>
                      <a:r>
                        <a:rPr lang="en-US" sz="1450" baseline="0" dirty="0" err="1"/>
                        <a:t>pengawal</a:t>
                      </a:r>
                      <a:r>
                        <a:rPr lang="en-US" sz="1450" baseline="0" dirty="0"/>
                        <a:t> </a:t>
                      </a:r>
                      <a:r>
                        <a:rPr lang="en-US" sz="1450" baseline="0" dirty="0" err="1"/>
                        <a:t>seliaan</a:t>
                      </a:r>
                      <a:r>
                        <a:rPr lang="en-US" sz="1450" baseline="0" dirty="0"/>
                        <a:t> </a:t>
                      </a:r>
                      <a:r>
                        <a:rPr lang="en-US" sz="1450" baseline="0" dirty="0" err="1"/>
                        <a:t>dan</a:t>
                      </a:r>
                      <a:r>
                        <a:rPr lang="en-US" sz="1450" baseline="0" dirty="0"/>
                        <a:t> lain-lain </a:t>
                      </a:r>
                      <a:r>
                        <a:rPr lang="en-US" sz="1450" baseline="0" dirty="0" err="1"/>
                        <a:t>garispanduan</a:t>
                      </a:r>
                      <a:r>
                        <a:rPr lang="en-US" sz="1450" baseline="0" dirty="0"/>
                        <a:t> yang </a:t>
                      </a:r>
                      <a:r>
                        <a:rPr lang="en-US" sz="1450" baseline="0" dirty="0" err="1"/>
                        <a:t>berkaitan</a:t>
                      </a:r>
                      <a:r>
                        <a:rPr lang="en-US" sz="1450" baseline="0" dirty="0"/>
                        <a:t>.</a:t>
                      </a:r>
                      <a:endParaRPr lang="en-US" sz="1450" dirty="0"/>
                    </a:p>
                  </a:txBody>
                  <a:tcPr>
                    <a:solidFill>
                      <a:srgbClr val="CDE3F8"/>
                    </a:solidFill>
                  </a:tcPr>
                </a:tc>
                <a:tc>
                  <a:txBody>
                    <a:bodyPr/>
                    <a:lstStyle/>
                    <a:p>
                      <a:pPr marL="114300" indent="-114300" algn="l">
                        <a:buFont typeface="Arial" panose="020B0604020202020204" pitchFamily="34" charset="0"/>
                        <a:buChar char="•"/>
                      </a:pPr>
                      <a:r>
                        <a:rPr lang="en-US" sz="1450" dirty="0" err="1"/>
                        <a:t>Penubuhan</a:t>
                      </a:r>
                      <a:r>
                        <a:rPr lang="en-US" sz="1450" baseline="0" dirty="0"/>
                        <a:t> </a:t>
                      </a:r>
                      <a:r>
                        <a:rPr lang="en-US" sz="1450" baseline="0" dirty="0" err="1" smtClean="0"/>
                        <a:t>jawatan-kuasa</a:t>
                      </a:r>
                      <a:r>
                        <a:rPr lang="en-US" sz="1450" baseline="0" dirty="0" smtClean="0"/>
                        <a:t> </a:t>
                      </a:r>
                      <a:r>
                        <a:rPr lang="en-US" sz="1450" baseline="0" dirty="0"/>
                        <a:t>interim </a:t>
                      </a:r>
                    </a:p>
                    <a:p>
                      <a:pPr marL="114300" indent="-114300" algn="l">
                        <a:buFont typeface="Arial" panose="020B0604020202020204" pitchFamily="34" charset="0"/>
                        <a:buChar char="•"/>
                      </a:pPr>
                      <a:r>
                        <a:rPr lang="en-US" sz="1450" baseline="0" dirty="0" err="1"/>
                        <a:t>Mesyuarat</a:t>
                      </a:r>
                      <a:endParaRPr lang="en-US" sz="1450" baseline="0" dirty="0"/>
                    </a:p>
                    <a:p>
                      <a:pPr marL="114300" indent="-114300" algn="l">
                        <a:buFont typeface="Arial" panose="020B0604020202020204" pitchFamily="34" charset="0"/>
                        <a:buChar char="•"/>
                      </a:pPr>
                      <a:r>
                        <a:rPr lang="en-US" sz="1450" baseline="0" dirty="0" err="1"/>
                        <a:t>Taklimat</a:t>
                      </a:r>
                      <a:endParaRPr lang="en-US" sz="1450" baseline="0" dirty="0"/>
                    </a:p>
                    <a:p>
                      <a:pPr marL="114300" indent="-114300" algn="l">
                        <a:buFont typeface="Arial" panose="020B0604020202020204" pitchFamily="34" charset="0"/>
                        <a:buChar char="•"/>
                      </a:pPr>
                      <a:r>
                        <a:rPr lang="en-US" sz="1450" baseline="0" dirty="0" err="1"/>
                        <a:t>Lawatan</a:t>
                      </a:r>
                      <a:r>
                        <a:rPr lang="en-US" sz="1450" baseline="0" dirty="0"/>
                        <a:t> </a:t>
                      </a:r>
                      <a:r>
                        <a:rPr lang="en-US" sz="1450" baseline="0" dirty="0" err="1"/>
                        <a:t>Kerja</a:t>
                      </a:r>
                      <a:r>
                        <a:rPr lang="en-US" sz="1450" baseline="0" dirty="0"/>
                        <a:t> </a:t>
                      </a:r>
                      <a:endParaRPr lang="en-US" sz="1450" dirty="0"/>
                    </a:p>
                    <a:p>
                      <a:pPr marL="111125" indent="-111125" algn="l">
                        <a:buFont typeface="Arial" panose="020B0604020202020204" pitchFamily="34" charset="0"/>
                        <a:buChar char="•"/>
                      </a:pPr>
                      <a:endParaRPr lang="en-US" sz="1450" i="1" kern="1200" dirty="0">
                        <a:solidFill>
                          <a:schemeClr val="dk1"/>
                        </a:solidFill>
                        <a:latin typeface="+mn-lt"/>
                        <a:ea typeface="+mn-ea"/>
                        <a:cs typeface="+mn-cs"/>
                      </a:endParaRPr>
                    </a:p>
                  </a:txBody>
                  <a:tcPr>
                    <a:solidFill>
                      <a:srgbClr val="CDE3F8"/>
                    </a:solidFill>
                  </a:tcPr>
                </a:tc>
                <a:tc>
                  <a:txBody>
                    <a:bodyPr/>
                    <a:lstStyle/>
                    <a:p>
                      <a:pPr marL="111125" indent="-111125" algn="l">
                        <a:buFont typeface="Arial" panose="020B0604020202020204" pitchFamily="34" charset="0"/>
                        <a:buChar char="•"/>
                      </a:pPr>
                      <a:r>
                        <a:rPr lang="en-US" sz="1450" dirty="0" err="1"/>
                        <a:t>Membincangkan</a:t>
                      </a:r>
                      <a:r>
                        <a:rPr lang="en-US" sz="1450" dirty="0"/>
                        <a:t> </a:t>
                      </a:r>
                      <a:r>
                        <a:rPr lang="en-US" sz="1450" dirty="0" err="1"/>
                        <a:t>keperluan</a:t>
                      </a:r>
                      <a:r>
                        <a:rPr lang="en-US" sz="1450" baseline="0" dirty="0"/>
                        <a:t> </a:t>
                      </a:r>
                      <a:r>
                        <a:rPr lang="en-US" sz="1450" baseline="0" dirty="0" err="1"/>
                        <a:t>untuk</a:t>
                      </a:r>
                      <a:r>
                        <a:rPr lang="en-US" sz="1450" baseline="0" dirty="0"/>
                        <a:t> </a:t>
                      </a:r>
                      <a:r>
                        <a:rPr lang="en-US" sz="1450" baseline="0" dirty="0" err="1"/>
                        <a:t>menwujudkan</a:t>
                      </a:r>
                      <a:r>
                        <a:rPr lang="en-US" sz="1450" baseline="0" dirty="0"/>
                        <a:t> </a:t>
                      </a:r>
                      <a:r>
                        <a:rPr lang="en-US" sz="1450" baseline="0" dirty="0" err="1"/>
                        <a:t>satu</a:t>
                      </a:r>
                      <a:r>
                        <a:rPr lang="en-US" sz="1450" baseline="0" dirty="0"/>
                        <a:t> </a:t>
                      </a:r>
                      <a:r>
                        <a:rPr lang="en-US" sz="1450" baseline="0" dirty="0" err="1"/>
                        <a:t>Perintah</a:t>
                      </a:r>
                      <a:r>
                        <a:rPr lang="en-US" sz="1450" baseline="0" dirty="0"/>
                        <a:t> </a:t>
                      </a:r>
                      <a:r>
                        <a:rPr lang="en-US" sz="1450" baseline="0" dirty="0" err="1"/>
                        <a:t>untuk</a:t>
                      </a:r>
                      <a:r>
                        <a:rPr lang="en-US" sz="1450" baseline="0" dirty="0"/>
                        <a:t> </a:t>
                      </a:r>
                      <a:r>
                        <a:rPr lang="en-US" sz="1450" baseline="0" dirty="0" err="1"/>
                        <a:t>mengawal</a:t>
                      </a:r>
                      <a:r>
                        <a:rPr lang="en-US" sz="1450" baseline="0" dirty="0"/>
                        <a:t> </a:t>
                      </a:r>
                      <a:r>
                        <a:rPr lang="en-US" sz="1450" baseline="0" dirty="0" err="1"/>
                        <a:t>selia</a:t>
                      </a:r>
                      <a:r>
                        <a:rPr lang="en-US" sz="1450" baseline="0" dirty="0"/>
                        <a:t> </a:t>
                      </a:r>
                      <a:r>
                        <a:rPr lang="en-US" sz="1450" baseline="0" dirty="0" err="1"/>
                        <a:t>Profesional</a:t>
                      </a:r>
                      <a:r>
                        <a:rPr lang="en-US" sz="1450" baseline="0" dirty="0"/>
                        <a:t> Kesihatan </a:t>
                      </a:r>
                      <a:r>
                        <a:rPr lang="en-US" sz="1450" baseline="0" dirty="0" err="1"/>
                        <a:t>Berssekutu</a:t>
                      </a:r>
                      <a:r>
                        <a:rPr lang="en-US" sz="1450" baseline="0" dirty="0"/>
                        <a:t> yang </a:t>
                      </a:r>
                      <a:r>
                        <a:rPr lang="en-US" sz="1450" baseline="0" dirty="0" err="1"/>
                        <a:t>mengamal</a:t>
                      </a:r>
                      <a:r>
                        <a:rPr lang="en-US" sz="1450" baseline="0" dirty="0"/>
                        <a:t> di NBD.</a:t>
                      </a:r>
                    </a:p>
                    <a:p>
                      <a:pPr marL="111125" indent="-111125" algn="l">
                        <a:buFont typeface="Arial" panose="020B0604020202020204" pitchFamily="34" charset="0"/>
                        <a:buChar char="•"/>
                      </a:pPr>
                      <a:r>
                        <a:rPr lang="en-US" sz="1450" dirty="0" err="1"/>
                        <a:t>Menyediakan</a:t>
                      </a:r>
                      <a:r>
                        <a:rPr lang="en-US" sz="1450" dirty="0"/>
                        <a:t> </a:t>
                      </a:r>
                      <a:r>
                        <a:rPr lang="en-US" sz="1450" dirty="0" err="1"/>
                        <a:t>deraf</a:t>
                      </a:r>
                      <a:r>
                        <a:rPr lang="en-US" sz="1450" dirty="0"/>
                        <a:t> </a:t>
                      </a:r>
                      <a:r>
                        <a:rPr lang="en-US" sz="1450" dirty="0" err="1"/>
                        <a:t>Perintah</a:t>
                      </a:r>
                      <a:r>
                        <a:rPr lang="en-US" sz="1450" dirty="0"/>
                        <a:t> dan </a:t>
                      </a:r>
                      <a:r>
                        <a:rPr lang="en-US" sz="1450" dirty="0" err="1"/>
                        <a:t>rangka</a:t>
                      </a:r>
                      <a:r>
                        <a:rPr lang="en-US" sz="1450" dirty="0"/>
                        <a:t> </a:t>
                      </a:r>
                      <a:r>
                        <a:rPr lang="en-US" sz="1450" dirty="0" err="1"/>
                        <a:t>kerja</a:t>
                      </a:r>
                      <a:r>
                        <a:rPr lang="en-US" sz="1450" dirty="0"/>
                        <a:t> </a:t>
                      </a:r>
                      <a:r>
                        <a:rPr lang="en-US" sz="1450" dirty="0" err="1"/>
                        <a:t>pengawalseliaan</a:t>
                      </a:r>
                      <a:r>
                        <a:rPr lang="en-US" sz="1450" dirty="0"/>
                        <a:t>  yang </a:t>
                      </a:r>
                      <a:r>
                        <a:rPr lang="en-US" sz="1450" dirty="0" err="1"/>
                        <a:t>sejajar</a:t>
                      </a:r>
                      <a:r>
                        <a:rPr lang="en-US" sz="1450" dirty="0"/>
                        <a:t> </a:t>
                      </a:r>
                      <a:r>
                        <a:rPr lang="en-US" sz="1450" dirty="0" err="1"/>
                        <a:t>dengan</a:t>
                      </a:r>
                      <a:r>
                        <a:rPr lang="en-US" sz="1450" dirty="0"/>
                        <a:t> </a:t>
                      </a:r>
                      <a:r>
                        <a:rPr lang="en-US" sz="1450" dirty="0" err="1"/>
                        <a:t>amalan</a:t>
                      </a:r>
                      <a:r>
                        <a:rPr lang="en-US" sz="1450" baseline="0" dirty="0"/>
                        <a:t> Majlis </a:t>
                      </a:r>
                      <a:r>
                        <a:rPr lang="en-US" sz="1450" baseline="0" dirty="0" err="1"/>
                        <a:t>Profesion</a:t>
                      </a:r>
                      <a:r>
                        <a:rPr lang="en-US" sz="1450" baseline="0" dirty="0"/>
                        <a:t> Kesihatan </a:t>
                      </a:r>
                      <a:r>
                        <a:rPr lang="en-US" sz="1450" baseline="0" dirty="0" err="1"/>
                        <a:t>Bersekutu</a:t>
                      </a:r>
                      <a:r>
                        <a:rPr lang="en-US" sz="1450" baseline="0" dirty="0"/>
                        <a:t> yang </a:t>
                      </a:r>
                      <a:r>
                        <a:rPr lang="en-US" sz="1450" baseline="0" dirty="0" err="1"/>
                        <a:t>sedia</a:t>
                      </a:r>
                      <a:r>
                        <a:rPr lang="en-US" sz="1450" baseline="0" dirty="0"/>
                        <a:t> </a:t>
                      </a:r>
                      <a:r>
                        <a:rPr lang="en-US" sz="1450" baseline="0" dirty="0" err="1"/>
                        <a:t>ada</a:t>
                      </a:r>
                      <a:r>
                        <a:rPr lang="en-US" sz="1450" baseline="0" dirty="0"/>
                        <a:t> dan </a:t>
                      </a:r>
                      <a:r>
                        <a:rPr lang="en-US" sz="1450" baseline="0" dirty="0" err="1"/>
                        <a:t>amalan</a:t>
                      </a:r>
                      <a:r>
                        <a:rPr lang="en-US" sz="1450" baseline="0" dirty="0"/>
                        <a:t> </a:t>
                      </a:r>
                      <a:r>
                        <a:rPr lang="en-US" sz="1450" baseline="0" dirty="0" err="1"/>
                        <a:t>antarabangsa</a:t>
                      </a:r>
                      <a:r>
                        <a:rPr lang="en-US" sz="1450" baseline="0" dirty="0" smtClean="0"/>
                        <a:t>.</a:t>
                      </a:r>
                      <a:endParaRPr lang="en-US" sz="1450" baseline="0" dirty="0"/>
                    </a:p>
                  </a:txBody>
                  <a:tcPr>
                    <a:solidFill>
                      <a:srgbClr val="CDE3F8"/>
                    </a:solidFill>
                  </a:tcPr>
                </a:tc>
                <a:tc>
                  <a:txBody>
                    <a:bodyPr/>
                    <a:lstStyle/>
                    <a:p>
                      <a:pPr marL="114300" indent="-114300" algn="l">
                        <a:buFont typeface="Arial" panose="020B0604020202020204" pitchFamily="34" charset="0"/>
                        <a:buChar char="•"/>
                      </a:pPr>
                      <a:r>
                        <a:rPr lang="en-US" sz="1450" dirty="0" err="1"/>
                        <a:t>Jawatankuasa</a:t>
                      </a:r>
                      <a:r>
                        <a:rPr lang="en-US" sz="1450" baseline="0" dirty="0"/>
                        <a:t> Interim</a:t>
                      </a:r>
                    </a:p>
                    <a:p>
                      <a:pPr marL="114300" indent="-114300" algn="l">
                        <a:buFont typeface="Arial" panose="020B0604020202020204" pitchFamily="34" charset="0"/>
                        <a:buChar char="•"/>
                      </a:pPr>
                      <a:r>
                        <a:rPr lang="en-US" sz="1450" dirty="0"/>
                        <a:t>Kementerian Kesihatan  (</a:t>
                      </a:r>
                      <a:r>
                        <a:rPr lang="en-US" sz="1450" dirty="0" err="1"/>
                        <a:t>Pejabat</a:t>
                      </a:r>
                      <a:r>
                        <a:rPr lang="en-US" sz="1450" dirty="0"/>
                        <a:t> </a:t>
                      </a:r>
                      <a:r>
                        <a:rPr lang="en-US" sz="1450" dirty="0" err="1"/>
                        <a:t>Pengurusan</a:t>
                      </a:r>
                      <a:r>
                        <a:rPr lang="en-US" sz="1450" dirty="0"/>
                        <a:t> Lembaga-</a:t>
                      </a:r>
                      <a:r>
                        <a:rPr lang="en-US" sz="1450" dirty="0" err="1"/>
                        <a:t>lembaga</a:t>
                      </a:r>
                      <a:r>
                        <a:rPr lang="en-US" sz="1450" dirty="0"/>
                        <a:t>, </a:t>
                      </a:r>
                      <a:r>
                        <a:rPr lang="en-US" sz="1450" dirty="0" err="1"/>
                        <a:t>Penasihat</a:t>
                      </a:r>
                      <a:r>
                        <a:rPr lang="en-US" sz="1450" dirty="0"/>
                        <a:t> </a:t>
                      </a:r>
                      <a:r>
                        <a:rPr lang="en-US" sz="1450" dirty="0" err="1"/>
                        <a:t>Undang-undang</a:t>
                      </a:r>
                      <a:r>
                        <a:rPr lang="en-US" sz="1450" dirty="0"/>
                        <a:t>)</a:t>
                      </a:r>
                    </a:p>
                    <a:p>
                      <a:pPr marL="114300" indent="-114300" algn="l">
                        <a:buFont typeface="Arial" panose="020B0604020202020204" pitchFamily="34" charset="0"/>
                        <a:buChar char="•"/>
                      </a:pPr>
                      <a:r>
                        <a:rPr lang="en-US" sz="1450" dirty="0" err="1"/>
                        <a:t>Pejabat</a:t>
                      </a:r>
                      <a:r>
                        <a:rPr lang="en-US" sz="1450" dirty="0"/>
                        <a:t> </a:t>
                      </a:r>
                      <a:r>
                        <a:rPr lang="en-US" sz="1450" dirty="0" err="1"/>
                        <a:t>Peguam</a:t>
                      </a:r>
                      <a:r>
                        <a:rPr lang="en-US" sz="1450" dirty="0"/>
                        <a:t> Negara</a:t>
                      </a:r>
                    </a:p>
                    <a:p>
                      <a:pPr marL="0" indent="0" algn="l">
                        <a:buFont typeface="Arial" panose="020B0604020202020204" pitchFamily="34" charset="0"/>
                        <a:buNone/>
                      </a:pPr>
                      <a:endParaRPr lang="en-US" sz="1450" dirty="0"/>
                    </a:p>
                    <a:p>
                      <a:pPr marL="171450" indent="-171450" algn="l">
                        <a:buFont typeface="Arial" panose="020B0604020202020204" pitchFamily="34" charset="0"/>
                        <a:buChar char="•"/>
                      </a:pPr>
                      <a:endParaRPr lang="en-US" sz="1450" dirty="0"/>
                    </a:p>
                  </a:txBody>
                  <a:tcPr>
                    <a:solidFill>
                      <a:srgbClr val="CDE3F8"/>
                    </a:solidFill>
                  </a:tcPr>
                </a:tc>
                <a:tc>
                  <a:txBody>
                    <a:bodyPr/>
                    <a:lstStyle/>
                    <a:p>
                      <a:pPr marL="114300" indent="-114300" algn="l">
                        <a:buFont typeface="Arial" panose="020B0604020202020204" pitchFamily="34" charset="0"/>
                        <a:buChar char="•"/>
                      </a:pPr>
                      <a:r>
                        <a:rPr lang="en-US" sz="1450" dirty="0" err="1"/>
                        <a:t>Penyediaan</a:t>
                      </a:r>
                      <a:r>
                        <a:rPr lang="en-US" sz="1450" dirty="0"/>
                        <a:t> </a:t>
                      </a:r>
                      <a:r>
                        <a:rPr lang="en-US" sz="1450" dirty="0" err="1"/>
                        <a:t>deraf</a:t>
                      </a:r>
                      <a:r>
                        <a:rPr lang="en-US" sz="1450" baseline="0" dirty="0"/>
                        <a:t> yang </a:t>
                      </a:r>
                      <a:r>
                        <a:rPr lang="en-US" sz="1450" baseline="0" dirty="0" err="1"/>
                        <a:t>komprehensif</a:t>
                      </a:r>
                      <a:r>
                        <a:rPr lang="en-US" sz="1450" baseline="0" dirty="0"/>
                        <a:t> dan </a:t>
                      </a:r>
                      <a:r>
                        <a:rPr lang="en-US" sz="1450" baseline="0" dirty="0" err="1"/>
                        <a:t>sejajar</a:t>
                      </a:r>
                      <a:r>
                        <a:rPr lang="en-US" sz="1450" baseline="0" dirty="0"/>
                        <a:t>.</a:t>
                      </a:r>
                    </a:p>
                    <a:p>
                      <a:pPr marL="114300" indent="-114300" algn="l">
                        <a:buFont typeface="Arial" panose="020B0604020202020204" pitchFamily="34" charset="0"/>
                        <a:buChar char="•"/>
                      </a:pPr>
                      <a:r>
                        <a:rPr lang="en-US" sz="1450" baseline="0" dirty="0" err="1">
                          <a:solidFill>
                            <a:schemeClr val="tx1"/>
                          </a:solidFill>
                        </a:rPr>
                        <a:t>Mendapatkan</a:t>
                      </a:r>
                      <a:r>
                        <a:rPr lang="en-US" sz="1450" baseline="0" dirty="0">
                          <a:solidFill>
                            <a:schemeClr val="tx1"/>
                          </a:solidFill>
                        </a:rPr>
                        <a:t> </a:t>
                      </a:r>
                      <a:r>
                        <a:rPr lang="en-US" sz="1450" baseline="0" dirty="0" err="1">
                          <a:solidFill>
                            <a:schemeClr val="tx1"/>
                          </a:solidFill>
                        </a:rPr>
                        <a:t>pandangan</a:t>
                      </a:r>
                      <a:r>
                        <a:rPr lang="en-US" sz="1450" baseline="0" dirty="0">
                          <a:solidFill>
                            <a:schemeClr val="tx1"/>
                          </a:solidFill>
                        </a:rPr>
                        <a:t> </a:t>
                      </a:r>
                      <a:r>
                        <a:rPr lang="en-US" sz="1450" baseline="0" dirty="0" err="1">
                          <a:solidFill>
                            <a:schemeClr val="tx1"/>
                          </a:solidFill>
                        </a:rPr>
                        <a:t>pakar</a:t>
                      </a:r>
                      <a:r>
                        <a:rPr lang="en-US" sz="1450" baseline="0" dirty="0">
                          <a:solidFill>
                            <a:schemeClr val="tx1"/>
                          </a:solidFill>
                        </a:rPr>
                        <a:t> </a:t>
                      </a:r>
                      <a:r>
                        <a:rPr lang="en-US" sz="1450" baseline="0" dirty="0" err="1">
                          <a:solidFill>
                            <a:schemeClr val="tx1"/>
                          </a:solidFill>
                        </a:rPr>
                        <a:t>dalam</a:t>
                      </a:r>
                      <a:r>
                        <a:rPr lang="en-US" sz="1450" baseline="0" dirty="0">
                          <a:solidFill>
                            <a:schemeClr val="tx1"/>
                          </a:solidFill>
                        </a:rPr>
                        <a:t> </a:t>
                      </a:r>
                      <a:r>
                        <a:rPr lang="en-US" sz="1450" baseline="0" dirty="0" err="1">
                          <a:solidFill>
                            <a:schemeClr val="tx1"/>
                          </a:solidFill>
                        </a:rPr>
                        <a:t>merangka</a:t>
                      </a:r>
                      <a:r>
                        <a:rPr lang="en-US" sz="1450" baseline="0" dirty="0">
                          <a:solidFill>
                            <a:schemeClr val="tx1"/>
                          </a:solidFill>
                        </a:rPr>
                        <a:t> </a:t>
                      </a:r>
                      <a:r>
                        <a:rPr lang="en-US" sz="1450" baseline="0" dirty="0" err="1">
                          <a:solidFill>
                            <a:schemeClr val="tx1"/>
                          </a:solidFill>
                        </a:rPr>
                        <a:t>undang-undang</a:t>
                      </a:r>
                      <a:r>
                        <a:rPr lang="en-US" sz="1450" baseline="0" dirty="0">
                          <a:solidFill>
                            <a:schemeClr val="tx1"/>
                          </a:solidFill>
                        </a:rPr>
                        <a:t> dan </a:t>
                      </a:r>
                      <a:r>
                        <a:rPr lang="en-US" sz="1450" baseline="0" dirty="0" err="1">
                          <a:solidFill>
                            <a:schemeClr val="tx1"/>
                          </a:solidFill>
                        </a:rPr>
                        <a:t>isu-isu</a:t>
                      </a:r>
                      <a:r>
                        <a:rPr lang="en-US" sz="1450" baseline="0" dirty="0">
                          <a:solidFill>
                            <a:schemeClr val="tx1"/>
                          </a:solidFill>
                        </a:rPr>
                        <a:t> </a:t>
                      </a:r>
                      <a:r>
                        <a:rPr lang="en-US" sz="1450" baseline="0" dirty="0" err="1">
                          <a:solidFill>
                            <a:schemeClr val="tx1"/>
                          </a:solidFill>
                        </a:rPr>
                        <a:t>berkaitan</a:t>
                      </a:r>
                      <a:r>
                        <a:rPr lang="en-US" sz="1450" baseline="0" dirty="0">
                          <a:solidFill>
                            <a:schemeClr val="tx1"/>
                          </a:solidFill>
                        </a:rPr>
                        <a:t>.</a:t>
                      </a:r>
                      <a:endParaRPr lang="en-US" sz="1450" dirty="0">
                        <a:solidFill>
                          <a:schemeClr val="tx1"/>
                        </a:solidFill>
                      </a:endParaRPr>
                    </a:p>
                  </a:txBody>
                  <a:tcPr>
                    <a:solidFill>
                      <a:srgbClr val="CDE3F8"/>
                    </a:solidFill>
                  </a:tcPr>
                </a:tc>
                <a:tc>
                  <a:txBody>
                    <a:bodyPr/>
                    <a:lstStyle/>
                    <a:p>
                      <a:endParaRPr lang="en-US" sz="1450" dirty="0"/>
                    </a:p>
                  </a:txBody>
                  <a:tcPr>
                    <a:solidFill>
                      <a:srgbClr val="CDE3F8"/>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59942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978" y="51277"/>
            <a:ext cx="8346723" cy="665543"/>
          </a:xfrm>
        </p:spPr>
        <p:txBody>
          <a:bodyPr>
            <a:normAutofit/>
          </a:bodyPr>
          <a:lstStyle/>
          <a:p>
            <a:r>
              <a:rPr lang="en-US" sz="3600" b="1" dirty="0" err="1">
                <a:solidFill>
                  <a:srgbClr val="8B2557"/>
                </a:solidFill>
                <a:latin typeface="Gill Sans MT" panose="020B0502020104020203" pitchFamily="34" charset="0"/>
              </a:rPr>
              <a:t>Perlaksanaan</a:t>
            </a:r>
            <a:r>
              <a:rPr lang="en-US" sz="3600" b="1" dirty="0">
                <a:solidFill>
                  <a:srgbClr val="8B2557"/>
                </a:solidFill>
                <a:latin typeface="Gill Sans MT" panose="020B0502020104020203" pitchFamily="34" charset="0"/>
              </a:rPr>
              <a:t> </a:t>
            </a:r>
            <a:r>
              <a:rPr lang="en-US" sz="3600" b="1" dirty="0" err="1">
                <a:solidFill>
                  <a:srgbClr val="8B2557"/>
                </a:solidFill>
                <a:latin typeface="Gill Sans MT" panose="020B0502020104020203" pitchFamily="34" charset="0"/>
              </a:rPr>
              <a:t>Perintah</a:t>
            </a:r>
            <a:r>
              <a:rPr lang="en-US" sz="3600" b="1" dirty="0">
                <a:solidFill>
                  <a:srgbClr val="8B2557"/>
                </a:solidFill>
                <a:latin typeface="Gill Sans MT" panose="020B0502020104020203" pitchFamily="34" charset="0"/>
              </a:rPr>
              <a:t> PKBNBD, 2017</a:t>
            </a:r>
            <a:endParaRPr lang="en-US" sz="3600" b="1" dirty="0">
              <a:latin typeface="Gill Sans MT" panose="020B0502020104020203" pitchFamily="34" charset="0"/>
            </a:endParaRPr>
          </a:p>
        </p:txBody>
      </p:sp>
      <p:graphicFrame>
        <p:nvGraphicFramePr>
          <p:cNvPr id="6" name="Table 5">
            <a:extLst>
              <a:ext uri="{FF2B5EF4-FFF2-40B4-BE49-F238E27FC236}">
                <a16:creationId xmlns:a16="http://schemas.microsoft.com/office/drawing/2014/main" xmlns="" id="{701B3B0C-9884-4FEA-95B2-AD44F284233F}"/>
              </a:ext>
            </a:extLst>
          </p:cNvPr>
          <p:cNvGraphicFramePr>
            <a:graphicFrameLocks noGrp="1"/>
          </p:cNvGraphicFramePr>
          <p:nvPr>
            <p:extLst>
              <p:ext uri="{D42A27DB-BD31-4B8C-83A1-F6EECF244321}">
                <p14:modId xmlns:p14="http://schemas.microsoft.com/office/powerpoint/2010/main" val="1119151421"/>
              </p:ext>
            </p:extLst>
          </p:nvPr>
        </p:nvGraphicFramePr>
        <p:xfrm>
          <a:off x="0" y="726504"/>
          <a:ext cx="9906000" cy="6116796"/>
        </p:xfrm>
        <a:graphic>
          <a:graphicData uri="http://schemas.openxmlformats.org/drawingml/2006/table">
            <a:tbl>
              <a:tblPr firstRow="1" bandRow="1">
                <a:tableStyleId>{5C22544A-7EE6-4342-B048-85BDC9FD1C3A}</a:tableStyleId>
              </a:tblPr>
              <a:tblGrid>
                <a:gridCol w="662005">
                  <a:extLst>
                    <a:ext uri="{9D8B030D-6E8A-4147-A177-3AD203B41FA5}">
                      <a16:colId xmlns:a16="http://schemas.microsoft.com/office/drawing/2014/main" xmlns="" val="20000"/>
                    </a:ext>
                  </a:extLst>
                </a:gridCol>
                <a:gridCol w="1898315">
                  <a:extLst>
                    <a:ext uri="{9D8B030D-6E8A-4147-A177-3AD203B41FA5}">
                      <a16:colId xmlns:a16="http://schemas.microsoft.com/office/drawing/2014/main" xmlns="" val="20001"/>
                    </a:ext>
                  </a:extLst>
                </a:gridCol>
                <a:gridCol w="987552">
                  <a:extLst>
                    <a:ext uri="{9D8B030D-6E8A-4147-A177-3AD203B41FA5}">
                      <a16:colId xmlns:a16="http://schemas.microsoft.com/office/drawing/2014/main" xmlns="" val="20002"/>
                    </a:ext>
                  </a:extLst>
                </a:gridCol>
                <a:gridCol w="2231136">
                  <a:extLst>
                    <a:ext uri="{9D8B030D-6E8A-4147-A177-3AD203B41FA5}">
                      <a16:colId xmlns:a16="http://schemas.microsoft.com/office/drawing/2014/main" xmlns="" val="20003"/>
                    </a:ext>
                  </a:extLst>
                </a:gridCol>
                <a:gridCol w="1828800">
                  <a:extLst>
                    <a:ext uri="{9D8B030D-6E8A-4147-A177-3AD203B41FA5}">
                      <a16:colId xmlns:a16="http://schemas.microsoft.com/office/drawing/2014/main" xmlns="" val="20004"/>
                    </a:ext>
                  </a:extLst>
                </a:gridCol>
                <a:gridCol w="1379869">
                  <a:extLst>
                    <a:ext uri="{9D8B030D-6E8A-4147-A177-3AD203B41FA5}">
                      <a16:colId xmlns:a16="http://schemas.microsoft.com/office/drawing/2014/main" xmlns="" val="20005"/>
                    </a:ext>
                  </a:extLst>
                </a:gridCol>
                <a:gridCol w="918323">
                  <a:extLst>
                    <a:ext uri="{9D8B030D-6E8A-4147-A177-3AD203B41FA5}">
                      <a16:colId xmlns:a16="http://schemas.microsoft.com/office/drawing/2014/main" xmlns="" val="20006"/>
                    </a:ext>
                  </a:extLst>
                </a:gridCol>
              </a:tblGrid>
              <a:tr h="1364887">
                <a:tc>
                  <a:txBody>
                    <a:bodyPr/>
                    <a:lstStyle/>
                    <a:p>
                      <a:r>
                        <a:rPr lang="en-US" sz="1300" b="1" dirty="0"/>
                        <a:t>PERINGKAT PEMBENTUKAN </a:t>
                      </a:r>
                    </a:p>
                    <a:p>
                      <a:r>
                        <a:rPr lang="en-US" sz="1300" b="1" dirty="0"/>
                        <a:t>DASAR</a:t>
                      </a:r>
                    </a:p>
                  </a:txBody>
                  <a:tcPr vert="vert270" anchor="ctr"/>
                </a:tc>
                <a:tc>
                  <a:txBody>
                    <a:bodyPr/>
                    <a:lstStyle/>
                    <a:p>
                      <a:pPr algn="ctr"/>
                      <a:r>
                        <a:rPr lang="en-US" sz="1300" b="1" dirty="0"/>
                        <a:t>AKTIVITI</a:t>
                      </a:r>
                    </a:p>
                  </a:txBody>
                  <a:tcPr anchor="ctr"/>
                </a:tc>
                <a:tc>
                  <a:txBody>
                    <a:bodyPr/>
                    <a:lstStyle/>
                    <a:p>
                      <a:pPr algn="ctr"/>
                      <a:r>
                        <a:rPr lang="en-US" sz="1300" b="1" dirty="0"/>
                        <a:t>KAEDAH / TEKNIK PENDEKATAN AWAM</a:t>
                      </a:r>
                    </a:p>
                  </a:txBody>
                  <a:tcPr anchor="ctr"/>
                </a:tc>
                <a:tc>
                  <a:txBody>
                    <a:bodyPr/>
                    <a:lstStyle/>
                    <a:p>
                      <a:pPr algn="ctr"/>
                      <a:r>
                        <a:rPr lang="en-US" sz="1300" b="1" dirty="0"/>
                        <a:t>OBJEKTIF AKTIVITI</a:t>
                      </a:r>
                    </a:p>
                  </a:txBody>
                  <a:tcPr anchor="ctr"/>
                </a:tc>
                <a:tc>
                  <a:txBody>
                    <a:bodyPr/>
                    <a:lstStyle/>
                    <a:p>
                      <a:pPr algn="ctr"/>
                      <a:r>
                        <a:rPr lang="en-US" sz="1300" b="1" dirty="0"/>
                        <a:t>PIHAK BERKEPENTINGAN </a:t>
                      </a:r>
                      <a:r>
                        <a:rPr lang="en-US" sz="1300" b="1" i="1" dirty="0"/>
                        <a:t>(STAKEHOLDERS)</a:t>
                      </a:r>
                    </a:p>
                  </a:txBody>
                  <a:tcPr anchor="ctr"/>
                </a:tc>
                <a:tc>
                  <a:txBody>
                    <a:bodyPr/>
                    <a:lstStyle/>
                    <a:p>
                      <a:pPr algn="ctr"/>
                      <a:r>
                        <a:rPr lang="en-US" sz="1300" b="1" dirty="0"/>
                        <a:t>FAEDAH</a:t>
                      </a:r>
                    </a:p>
                  </a:txBody>
                  <a:tcPr anchor="ctr"/>
                </a:tc>
                <a:tc>
                  <a:txBody>
                    <a:bodyPr/>
                    <a:lstStyle/>
                    <a:p>
                      <a:pPr algn="ctr"/>
                      <a:r>
                        <a:rPr lang="en-US" sz="1300" b="1" dirty="0"/>
                        <a:t>CABARAN DIHADAPI</a:t>
                      </a:r>
                    </a:p>
                  </a:txBody>
                  <a:tcPr anchor="ctr"/>
                </a:tc>
                <a:extLst>
                  <a:ext uri="{0D108BD9-81ED-4DB2-BD59-A6C34878D82A}">
                    <a16:rowId xmlns:a16="http://schemas.microsoft.com/office/drawing/2014/main" xmlns="" val="10000"/>
                  </a:ext>
                </a:extLst>
              </a:tr>
              <a:tr h="1886789">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t>PERLAKSANAAN</a:t>
                      </a:r>
                    </a:p>
                  </a:txBody>
                  <a:tcPr vert="vert270" anchor="ctr"/>
                </a:tc>
                <a:tc>
                  <a:txBody>
                    <a:bodyPr/>
                    <a:lstStyle/>
                    <a:p>
                      <a:pPr marL="114300" indent="-114300">
                        <a:buFont typeface="Arial" panose="020B0604020202020204" pitchFamily="34" charset="0"/>
                        <a:buChar char="•"/>
                      </a:pPr>
                      <a:r>
                        <a:rPr lang="en-US" sz="1400" dirty="0" err="1"/>
                        <a:t>Penubuhan</a:t>
                      </a:r>
                      <a:r>
                        <a:rPr lang="en-US" sz="1400" dirty="0"/>
                        <a:t> Majlis </a:t>
                      </a:r>
                      <a:r>
                        <a:rPr lang="en-US" sz="1400" dirty="0" err="1"/>
                        <a:t>Profesional</a:t>
                      </a:r>
                      <a:r>
                        <a:rPr lang="en-US" sz="1400" dirty="0"/>
                        <a:t> Kesihatan </a:t>
                      </a:r>
                      <a:r>
                        <a:rPr lang="en-US" sz="1400" dirty="0" err="1"/>
                        <a:t>Bersekutu</a:t>
                      </a:r>
                      <a:r>
                        <a:rPr lang="en-US" sz="1400" dirty="0"/>
                        <a:t>.</a:t>
                      </a:r>
                    </a:p>
                    <a:p>
                      <a:pPr marL="114300" indent="-114300">
                        <a:buFont typeface="Arial" panose="020B0604020202020204" pitchFamily="34" charset="0"/>
                        <a:buChar char="•"/>
                      </a:pPr>
                      <a:r>
                        <a:rPr lang="en-US" sz="1400" dirty="0" err="1"/>
                        <a:t>Merebiu</a:t>
                      </a:r>
                      <a:r>
                        <a:rPr lang="en-US" sz="1400" dirty="0"/>
                        <a:t> </a:t>
                      </a:r>
                      <a:r>
                        <a:rPr lang="en-US" sz="1400" dirty="0" err="1"/>
                        <a:t>semula</a:t>
                      </a:r>
                      <a:r>
                        <a:rPr lang="en-US" sz="1400" dirty="0"/>
                        <a:t> </a:t>
                      </a:r>
                      <a:r>
                        <a:rPr lang="en-US" sz="1400" dirty="0" err="1"/>
                        <a:t>rangka</a:t>
                      </a:r>
                      <a:r>
                        <a:rPr lang="en-US" sz="1400" dirty="0"/>
                        <a:t> </a:t>
                      </a:r>
                      <a:r>
                        <a:rPr lang="en-US" sz="1400" dirty="0" err="1"/>
                        <a:t>kerja</a:t>
                      </a:r>
                      <a:r>
                        <a:rPr lang="en-US" sz="1400" dirty="0"/>
                        <a:t> </a:t>
                      </a:r>
                      <a:r>
                        <a:rPr lang="en-US" sz="1400" dirty="0" err="1"/>
                        <a:t>pengawalseliaan</a:t>
                      </a:r>
                      <a:r>
                        <a:rPr lang="en-US" sz="1400" dirty="0"/>
                        <a:t> dan proses </a:t>
                      </a:r>
                      <a:r>
                        <a:rPr lang="en-US" sz="1400" dirty="0" err="1"/>
                        <a:t>perlaksanaan</a:t>
                      </a:r>
                      <a:r>
                        <a:rPr lang="en-US" sz="1400" dirty="0"/>
                        <a:t> </a:t>
                      </a:r>
                      <a:r>
                        <a:rPr lang="en-US" sz="1400" dirty="0" err="1"/>
                        <a:t>Perintah</a:t>
                      </a:r>
                      <a:r>
                        <a:rPr lang="en-US" sz="1400" dirty="0"/>
                        <a:t>.</a:t>
                      </a:r>
                    </a:p>
                  </a:txBody>
                  <a:tcPr>
                    <a:solidFill>
                      <a:srgbClr val="CDE3F8"/>
                    </a:solidFill>
                  </a:tcPr>
                </a:tc>
                <a:tc>
                  <a:txBody>
                    <a:bodyPr/>
                    <a:lstStyle/>
                    <a:p>
                      <a:pPr marL="114300" indent="-114300">
                        <a:buFont typeface="Arial" panose="020B0604020202020204" pitchFamily="34" charset="0"/>
                        <a:buChar char="•"/>
                      </a:pPr>
                      <a:r>
                        <a:rPr lang="en-US" sz="1400" dirty="0" err="1"/>
                        <a:t>Taklimat</a:t>
                      </a:r>
                      <a:endParaRPr lang="en-US" sz="1400" dirty="0"/>
                    </a:p>
                    <a:p>
                      <a:pPr marL="114300" indent="-114300">
                        <a:buFont typeface="Arial" panose="020B0604020202020204" pitchFamily="34" charset="0"/>
                        <a:buChar char="•"/>
                      </a:pPr>
                      <a:r>
                        <a:rPr lang="en-US" sz="1400" dirty="0" err="1"/>
                        <a:t>Mesyuarat</a:t>
                      </a:r>
                      <a:endParaRPr lang="en-US" sz="1400" dirty="0"/>
                    </a:p>
                  </a:txBody>
                  <a:tcPr>
                    <a:solidFill>
                      <a:srgbClr val="CDE3F8"/>
                    </a:solidFill>
                  </a:tcPr>
                </a:tc>
                <a:tc>
                  <a:txBody>
                    <a:bodyPr/>
                    <a:lstStyle/>
                    <a:p>
                      <a:pPr marL="114300" indent="-114300">
                        <a:buFont typeface="Arial" panose="020B0604020202020204" pitchFamily="34" charset="0"/>
                        <a:buChar char="•"/>
                      </a:pPr>
                      <a:r>
                        <a:rPr lang="en-US" sz="1400" dirty="0" err="1"/>
                        <a:t>Penubuhan</a:t>
                      </a:r>
                      <a:r>
                        <a:rPr lang="en-US" sz="1400" baseline="0" dirty="0"/>
                        <a:t> Majlis yang </a:t>
                      </a:r>
                      <a:r>
                        <a:rPr lang="en-US" sz="1400" baseline="0" dirty="0" err="1"/>
                        <a:t>bertanggungjawab</a:t>
                      </a:r>
                      <a:r>
                        <a:rPr lang="en-US" sz="1400" baseline="0" dirty="0"/>
                        <a:t> </a:t>
                      </a:r>
                      <a:r>
                        <a:rPr lang="en-US" sz="1400" baseline="0" dirty="0" err="1"/>
                        <a:t>mendaftar</a:t>
                      </a:r>
                      <a:r>
                        <a:rPr lang="en-US" sz="1400" baseline="0" dirty="0"/>
                        <a:t> dan </a:t>
                      </a:r>
                      <a:r>
                        <a:rPr lang="en-US" sz="1400" baseline="0" dirty="0" err="1"/>
                        <a:t>mengawal</a:t>
                      </a:r>
                      <a:r>
                        <a:rPr lang="en-US" sz="1400" baseline="0" dirty="0"/>
                        <a:t> </a:t>
                      </a:r>
                      <a:r>
                        <a:rPr lang="en-US" sz="1400" baseline="0" dirty="0" err="1"/>
                        <a:t>selia</a:t>
                      </a:r>
                      <a:r>
                        <a:rPr lang="en-US" sz="1400" baseline="0" dirty="0"/>
                        <a:t> </a:t>
                      </a:r>
                      <a:r>
                        <a:rPr lang="en-US" sz="1400" baseline="0" dirty="0" err="1"/>
                        <a:t>Profesional</a:t>
                      </a:r>
                      <a:r>
                        <a:rPr lang="en-US" sz="1400" baseline="0" dirty="0"/>
                        <a:t> Kesihatan </a:t>
                      </a:r>
                      <a:r>
                        <a:rPr lang="en-US" sz="1400" baseline="0" dirty="0" err="1"/>
                        <a:t>Bersekutu</a:t>
                      </a:r>
                      <a:r>
                        <a:rPr lang="en-US" sz="1400" baseline="0" dirty="0"/>
                        <a:t>.</a:t>
                      </a:r>
                    </a:p>
                    <a:p>
                      <a:pPr marL="114300" indent="-114300">
                        <a:buFont typeface="Arial" panose="020B0604020202020204" pitchFamily="34" charset="0"/>
                        <a:buChar char="•"/>
                      </a:pPr>
                      <a:r>
                        <a:rPr lang="en-US" sz="1400" baseline="0" dirty="0" err="1"/>
                        <a:t>Merancang</a:t>
                      </a:r>
                      <a:r>
                        <a:rPr lang="en-US" sz="1400" baseline="0" dirty="0"/>
                        <a:t> </a:t>
                      </a:r>
                      <a:r>
                        <a:rPr lang="en-US" sz="1400" baseline="0" dirty="0" err="1"/>
                        <a:t>perlaksanaan</a:t>
                      </a:r>
                      <a:r>
                        <a:rPr lang="en-US" sz="1400" baseline="0" dirty="0"/>
                        <a:t> </a:t>
                      </a:r>
                      <a:r>
                        <a:rPr lang="en-US" sz="1400" baseline="0" dirty="0" err="1"/>
                        <a:t>Perintah</a:t>
                      </a:r>
                      <a:r>
                        <a:rPr lang="en-US" sz="1400" baseline="0" dirty="0"/>
                        <a:t>.</a:t>
                      </a:r>
                    </a:p>
                    <a:p>
                      <a:pPr marL="114300" indent="-114300">
                        <a:buFont typeface="Arial" panose="020B0604020202020204" pitchFamily="34" charset="0"/>
                        <a:buChar char="•"/>
                      </a:pPr>
                      <a:r>
                        <a:rPr lang="en-US" sz="1400" dirty="0" err="1"/>
                        <a:t>Memastikan</a:t>
                      </a:r>
                      <a:r>
                        <a:rPr lang="en-US" sz="1400" dirty="0"/>
                        <a:t> </a:t>
                      </a:r>
                      <a:r>
                        <a:rPr lang="en-US" sz="1400" dirty="0" err="1"/>
                        <a:t>rangka</a:t>
                      </a:r>
                      <a:r>
                        <a:rPr lang="en-US" sz="1400" dirty="0"/>
                        <a:t> </a:t>
                      </a:r>
                      <a:r>
                        <a:rPr lang="en-US" sz="1400" dirty="0" err="1"/>
                        <a:t>kerja</a:t>
                      </a:r>
                      <a:r>
                        <a:rPr lang="en-US" sz="1400" dirty="0"/>
                        <a:t>. </a:t>
                      </a:r>
                    </a:p>
                  </a:txBody>
                  <a:tcPr>
                    <a:solidFill>
                      <a:srgbClr val="CDE3F8"/>
                    </a:solidFill>
                  </a:tcPr>
                </a:tc>
                <a:tc>
                  <a:txBody>
                    <a:bodyPr/>
                    <a:lstStyle/>
                    <a:p>
                      <a:pPr marL="11430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Kementerian Kesihatan</a:t>
                      </a:r>
                    </a:p>
                    <a:p>
                      <a:pPr marL="11430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Kementerian Pendidikan (MKPK)</a:t>
                      </a:r>
                    </a:p>
                    <a:p>
                      <a:pPr marL="114300" indent="-114300">
                        <a:buFont typeface="Arial" panose="020B0604020202020204" pitchFamily="34" charset="0"/>
                        <a:buChar char="•"/>
                      </a:pPr>
                      <a:r>
                        <a:rPr lang="en-US" sz="1400" dirty="0"/>
                        <a:t>Ahli-</a:t>
                      </a:r>
                      <a:r>
                        <a:rPr lang="en-US" sz="1400" dirty="0" err="1"/>
                        <a:t>ahli</a:t>
                      </a:r>
                      <a:r>
                        <a:rPr lang="en-US" sz="1400" dirty="0"/>
                        <a:t> Majlis</a:t>
                      </a:r>
                    </a:p>
                  </a:txBody>
                  <a:tcPr>
                    <a:solidFill>
                      <a:srgbClr val="CDE3F8"/>
                    </a:solidFill>
                  </a:tcPr>
                </a:tc>
                <a:tc>
                  <a:txBody>
                    <a:bodyPr/>
                    <a:lstStyle/>
                    <a:p>
                      <a:pPr marL="114300" indent="-114300">
                        <a:buFont typeface="Arial" panose="020B0604020202020204" pitchFamily="34" charset="0"/>
                        <a:buChar char="•"/>
                      </a:pPr>
                      <a:r>
                        <a:rPr lang="en-US" sz="1400" dirty="0" err="1"/>
                        <a:t>Perlaksanaan</a:t>
                      </a:r>
                      <a:r>
                        <a:rPr lang="en-US" sz="1400" baseline="0" dirty="0"/>
                        <a:t> </a:t>
                      </a:r>
                      <a:r>
                        <a:rPr lang="en-US" sz="1400" baseline="0" dirty="0" err="1"/>
                        <a:t>Perintah</a:t>
                      </a:r>
                      <a:r>
                        <a:rPr lang="en-US" sz="1400" baseline="0" dirty="0"/>
                        <a:t> </a:t>
                      </a:r>
                      <a:r>
                        <a:rPr lang="en-US" sz="1400" baseline="0" dirty="0" err="1"/>
                        <a:t>berjalan</a:t>
                      </a:r>
                      <a:r>
                        <a:rPr lang="en-US" sz="1400" baseline="0" dirty="0"/>
                        <a:t> </a:t>
                      </a:r>
                      <a:r>
                        <a:rPr lang="en-US" sz="1400" baseline="0" dirty="0" err="1"/>
                        <a:t>dengan</a:t>
                      </a:r>
                      <a:r>
                        <a:rPr lang="en-US" sz="1400" baseline="0" dirty="0"/>
                        <a:t> </a:t>
                      </a:r>
                      <a:r>
                        <a:rPr lang="en-US" sz="1400" baseline="0" dirty="0" err="1"/>
                        <a:t>lancar</a:t>
                      </a:r>
                      <a:r>
                        <a:rPr lang="en-US" sz="1400" baseline="0" dirty="0"/>
                        <a:t> </a:t>
                      </a:r>
                      <a:r>
                        <a:rPr lang="en-US" sz="1400" baseline="0" dirty="0" err="1"/>
                        <a:t>mengikut</a:t>
                      </a:r>
                      <a:r>
                        <a:rPr lang="en-US" sz="1400" baseline="0" dirty="0"/>
                        <a:t> </a:t>
                      </a:r>
                      <a:r>
                        <a:rPr lang="en-US" sz="1400" baseline="0" dirty="0" err="1"/>
                        <a:t>tempoh</a:t>
                      </a:r>
                      <a:r>
                        <a:rPr lang="en-US" sz="1400" baseline="0" dirty="0"/>
                        <a:t> masa yang </a:t>
                      </a:r>
                      <a:r>
                        <a:rPr lang="en-US" sz="1400" baseline="0" dirty="0" err="1"/>
                        <a:t>ditetapkan</a:t>
                      </a:r>
                      <a:r>
                        <a:rPr lang="en-US" sz="1400" baseline="0" dirty="0"/>
                        <a:t>.</a:t>
                      </a:r>
                      <a:endParaRPr lang="en-US" sz="1400" dirty="0"/>
                    </a:p>
                  </a:txBody>
                  <a:tcPr>
                    <a:solidFill>
                      <a:srgbClr val="CDE3F8"/>
                    </a:solidFill>
                  </a:tcPr>
                </a:tc>
                <a:tc>
                  <a:txBody>
                    <a:bodyPr/>
                    <a:lstStyle/>
                    <a:p>
                      <a:endParaRPr lang="en-US" sz="1400" dirty="0"/>
                    </a:p>
                  </a:txBody>
                  <a:tcPr>
                    <a:solidFill>
                      <a:srgbClr val="CDE3F8"/>
                    </a:solidFill>
                  </a:tcPr>
                </a:tc>
                <a:extLst>
                  <a:ext uri="{0D108BD9-81ED-4DB2-BD59-A6C34878D82A}">
                    <a16:rowId xmlns:a16="http://schemas.microsoft.com/office/drawing/2014/main" xmlns="" val="10001"/>
                  </a:ext>
                </a:extLst>
              </a:tr>
              <a:tr h="2196643">
                <a:tc vMerge="1">
                  <a:txBody>
                    <a:bodyPr/>
                    <a:lstStyle/>
                    <a:p>
                      <a:endParaRPr lang="en-US" sz="1300" dirty="0"/>
                    </a:p>
                  </a:txBody>
                  <a:tcPr/>
                </a:tc>
                <a:tc>
                  <a:txBody>
                    <a:bodyPr/>
                    <a:lstStyle/>
                    <a:p>
                      <a:pPr marL="114300" indent="-114300" algn="l">
                        <a:buFont typeface="Arial" panose="020B0604020202020204" pitchFamily="34" charset="0"/>
                        <a:buChar char="•"/>
                      </a:pPr>
                      <a:r>
                        <a:rPr lang="en-US" sz="1400" i="1" dirty="0"/>
                        <a:t>Communication and </a:t>
                      </a:r>
                      <a:r>
                        <a:rPr lang="en-US" sz="1400" i="1" dirty="0" err="1"/>
                        <a:t>Socialising</a:t>
                      </a:r>
                      <a:endParaRPr lang="en-US" sz="1400" i="1" dirty="0"/>
                    </a:p>
                  </a:txBody>
                  <a:tcPr>
                    <a:solidFill>
                      <a:srgbClr val="CDE3F8"/>
                    </a:solidFill>
                  </a:tcPr>
                </a:tc>
                <a:tc>
                  <a:txBody>
                    <a:bodyPr/>
                    <a:lstStyle/>
                    <a:p>
                      <a:pPr marL="114300" indent="-114300" algn="l">
                        <a:buFont typeface="Arial" panose="020B0604020202020204" pitchFamily="34" charset="0"/>
                        <a:buChar char="•"/>
                      </a:pPr>
                      <a:r>
                        <a:rPr lang="en-US" sz="1400" dirty="0" err="1" smtClean="0"/>
                        <a:t>Jeraya-wara</a:t>
                      </a:r>
                      <a:endParaRPr lang="en-US" sz="1400" dirty="0"/>
                    </a:p>
                    <a:p>
                      <a:pPr marL="114300" indent="-114300" algn="l">
                        <a:buFont typeface="Arial" panose="020B0604020202020204" pitchFamily="34" charset="0"/>
                        <a:buChar char="•"/>
                      </a:pPr>
                      <a:r>
                        <a:rPr lang="en-US" sz="1400" dirty="0" err="1"/>
                        <a:t>Taklimat</a:t>
                      </a:r>
                      <a:endParaRPr lang="en-US" sz="1400" dirty="0"/>
                    </a:p>
                    <a:p>
                      <a:pPr marL="114300" indent="-114300" algn="l">
                        <a:buFont typeface="Arial" panose="020B0604020202020204" pitchFamily="34" charset="0"/>
                        <a:buChar char="•"/>
                      </a:pPr>
                      <a:r>
                        <a:rPr lang="en-US" sz="1400" i="1" dirty="0"/>
                        <a:t>Press Release</a:t>
                      </a:r>
                    </a:p>
                    <a:p>
                      <a:pPr marL="111125" indent="-111125">
                        <a:buFont typeface="Arial" panose="020B0604020202020204" pitchFamily="34" charset="0"/>
                        <a:buChar char="•"/>
                      </a:pPr>
                      <a:r>
                        <a:rPr lang="en-US" sz="1400" i="0" kern="1200" dirty="0" err="1">
                          <a:solidFill>
                            <a:schemeClr val="dk1"/>
                          </a:solidFill>
                          <a:latin typeface="+mn-lt"/>
                          <a:ea typeface="+mn-ea"/>
                          <a:cs typeface="+mn-cs"/>
                        </a:rPr>
                        <a:t>Laman</a:t>
                      </a:r>
                      <a:r>
                        <a:rPr lang="en-US" sz="1400" i="0" kern="1200" dirty="0">
                          <a:solidFill>
                            <a:schemeClr val="dk1"/>
                          </a:solidFill>
                          <a:latin typeface="+mn-lt"/>
                          <a:ea typeface="+mn-ea"/>
                          <a:cs typeface="+mn-cs"/>
                        </a:rPr>
                        <a:t> Web</a:t>
                      </a:r>
                    </a:p>
                    <a:p>
                      <a:pPr marL="111125" indent="-111125">
                        <a:buFont typeface="Arial" panose="020B0604020202020204" pitchFamily="34" charset="0"/>
                        <a:buChar char="•"/>
                      </a:pPr>
                      <a:r>
                        <a:rPr lang="en-US" sz="1400" i="0" kern="1200" dirty="0">
                          <a:solidFill>
                            <a:schemeClr val="dk1"/>
                          </a:solidFill>
                          <a:latin typeface="+mn-lt"/>
                          <a:ea typeface="+mn-ea"/>
                          <a:cs typeface="+mn-cs"/>
                        </a:rPr>
                        <a:t>Radio</a:t>
                      </a:r>
                      <a:r>
                        <a:rPr lang="en-US" sz="1400" i="0" kern="1200" baseline="0" dirty="0">
                          <a:solidFill>
                            <a:schemeClr val="dk1"/>
                          </a:solidFill>
                          <a:latin typeface="+mn-lt"/>
                          <a:ea typeface="+mn-ea"/>
                          <a:cs typeface="+mn-cs"/>
                        </a:rPr>
                        <a:t> / </a:t>
                      </a:r>
                      <a:r>
                        <a:rPr lang="en-US" sz="1400" i="0" kern="1200" baseline="0" dirty="0" err="1">
                          <a:solidFill>
                            <a:schemeClr val="dk1"/>
                          </a:solidFill>
                          <a:latin typeface="+mn-lt"/>
                          <a:ea typeface="+mn-ea"/>
                          <a:cs typeface="+mn-cs"/>
                        </a:rPr>
                        <a:t>Rampai</a:t>
                      </a:r>
                      <a:r>
                        <a:rPr lang="en-US" sz="1400" i="0" kern="1200" baseline="0" dirty="0">
                          <a:solidFill>
                            <a:schemeClr val="dk1"/>
                          </a:solidFill>
                          <a:latin typeface="+mn-lt"/>
                          <a:ea typeface="+mn-ea"/>
                          <a:cs typeface="+mn-cs"/>
                        </a:rPr>
                        <a:t> </a:t>
                      </a:r>
                      <a:r>
                        <a:rPr lang="en-US" sz="1400" i="0" kern="1200" baseline="0" dirty="0" err="1">
                          <a:solidFill>
                            <a:schemeClr val="dk1"/>
                          </a:solidFill>
                          <a:latin typeface="+mn-lt"/>
                          <a:ea typeface="+mn-ea"/>
                          <a:cs typeface="+mn-cs"/>
                        </a:rPr>
                        <a:t>Pagi</a:t>
                      </a:r>
                      <a:endParaRPr lang="en-US" sz="1400" i="0" kern="1200" dirty="0">
                        <a:solidFill>
                          <a:schemeClr val="dk1"/>
                        </a:solidFill>
                        <a:latin typeface="+mn-lt"/>
                        <a:ea typeface="+mn-ea"/>
                        <a:cs typeface="+mn-cs"/>
                      </a:endParaRPr>
                    </a:p>
                  </a:txBody>
                  <a:tcPr>
                    <a:solidFill>
                      <a:srgbClr val="CDE3F8"/>
                    </a:solidFill>
                  </a:tcPr>
                </a:tc>
                <a:tc>
                  <a:txBody>
                    <a:bodyPr/>
                    <a:lstStyle/>
                    <a:p>
                      <a:pPr marL="111125" indent="-111125">
                        <a:buFont typeface="Arial" panose="020B0604020202020204" pitchFamily="34" charset="0"/>
                        <a:buChar char="•"/>
                      </a:pPr>
                      <a:r>
                        <a:rPr lang="en-US" sz="1400" dirty="0" err="1"/>
                        <a:t>Memberigakan</a:t>
                      </a:r>
                      <a:r>
                        <a:rPr lang="en-US" sz="1400" dirty="0"/>
                        <a:t> </a:t>
                      </a:r>
                      <a:r>
                        <a:rPr lang="en-US" sz="1400" dirty="0" err="1"/>
                        <a:t>mengenai</a:t>
                      </a:r>
                      <a:r>
                        <a:rPr lang="en-US" sz="1400" dirty="0"/>
                        <a:t> </a:t>
                      </a:r>
                      <a:r>
                        <a:rPr lang="en-US" sz="1400" dirty="0" err="1"/>
                        <a:t>penubuhan</a:t>
                      </a:r>
                      <a:r>
                        <a:rPr lang="en-US" sz="1400" dirty="0"/>
                        <a:t> dan </a:t>
                      </a:r>
                      <a:r>
                        <a:rPr lang="en-US" sz="1400" dirty="0" err="1"/>
                        <a:t>penguatkuasaan</a:t>
                      </a:r>
                      <a:r>
                        <a:rPr lang="en-US" sz="1400" dirty="0"/>
                        <a:t> </a:t>
                      </a:r>
                      <a:r>
                        <a:rPr lang="en-US" sz="1400" dirty="0" err="1"/>
                        <a:t>Perintah</a:t>
                      </a:r>
                      <a:r>
                        <a:rPr lang="en-US" sz="1400" dirty="0"/>
                        <a:t>.</a:t>
                      </a:r>
                    </a:p>
                    <a:p>
                      <a:pPr marL="111125" indent="-111125">
                        <a:buFont typeface="Arial" panose="020B0604020202020204" pitchFamily="34" charset="0"/>
                        <a:buChar char="•"/>
                      </a:pPr>
                      <a:r>
                        <a:rPr lang="en-US" sz="1400" baseline="0" dirty="0" err="1"/>
                        <a:t>Menerangkan</a:t>
                      </a:r>
                      <a:r>
                        <a:rPr lang="en-US" sz="1400" baseline="0" dirty="0"/>
                        <a:t> </a:t>
                      </a:r>
                      <a:r>
                        <a:rPr lang="en-US" sz="1400" baseline="0" dirty="0" err="1"/>
                        <a:t>mengenai</a:t>
                      </a:r>
                      <a:r>
                        <a:rPr lang="en-US" sz="1400" baseline="0" dirty="0"/>
                        <a:t> </a:t>
                      </a:r>
                      <a:r>
                        <a:rPr lang="en-US" sz="1400" baseline="0" dirty="0" err="1"/>
                        <a:t>keperluan</a:t>
                      </a:r>
                      <a:r>
                        <a:rPr lang="en-US" sz="1400" baseline="0" dirty="0"/>
                        <a:t> </a:t>
                      </a:r>
                      <a:r>
                        <a:rPr lang="en-US" sz="1400" baseline="0" dirty="0" err="1"/>
                        <a:t>pendaftaran</a:t>
                      </a:r>
                      <a:r>
                        <a:rPr lang="en-US" sz="1400" baseline="0" dirty="0"/>
                        <a:t> </a:t>
                      </a:r>
                      <a:r>
                        <a:rPr lang="en-US" sz="1400" baseline="0" dirty="0" err="1"/>
                        <a:t>dan</a:t>
                      </a:r>
                      <a:r>
                        <a:rPr lang="en-US" sz="1400" baseline="0" dirty="0"/>
                        <a:t> </a:t>
                      </a:r>
                      <a:r>
                        <a:rPr lang="en-US" sz="1400" baseline="0" dirty="0" err="1"/>
                        <a:t>profesional</a:t>
                      </a:r>
                      <a:r>
                        <a:rPr lang="en-US" sz="1400" baseline="0" dirty="0"/>
                        <a:t> yang </a:t>
                      </a:r>
                      <a:r>
                        <a:rPr lang="en-US" sz="1400" baseline="0" dirty="0" err="1"/>
                        <a:t>terlibat</a:t>
                      </a:r>
                      <a:r>
                        <a:rPr lang="en-US" sz="1400" baseline="0" dirty="0"/>
                        <a:t>.</a:t>
                      </a:r>
                    </a:p>
                  </a:txBody>
                  <a:tcPr>
                    <a:solidFill>
                      <a:srgbClr val="CDE3F8"/>
                    </a:solidFill>
                  </a:tcPr>
                </a:tc>
                <a:tc>
                  <a:txBody>
                    <a:bodyPr/>
                    <a:lstStyle/>
                    <a:p>
                      <a:pPr marL="114300" indent="-114300" algn="l">
                        <a:buFont typeface="Arial" panose="020B0604020202020204" pitchFamily="34" charset="0"/>
                        <a:buChar char="•"/>
                      </a:pPr>
                      <a:r>
                        <a:rPr lang="en-US" sz="1400" dirty="0"/>
                        <a:t>Orang </a:t>
                      </a:r>
                      <a:r>
                        <a:rPr lang="en-US" sz="1400" dirty="0" err="1"/>
                        <a:t>ramai</a:t>
                      </a:r>
                      <a:endParaRPr lang="en-US" sz="1400" dirty="0"/>
                    </a:p>
                    <a:p>
                      <a:pPr marL="114300" indent="-114300" algn="l">
                        <a:buFont typeface="Arial" panose="020B0604020202020204" pitchFamily="34" charset="0"/>
                        <a:buChar char="•"/>
                      </a:pPr>
                      <a:r>
                        <a:rPr lang="en-US" sz="1400" dirty="0"/>
                        <a:t>Kementerian Kesihatan</a:t>
                      </a:r>
                    </a:p>
                    <a:p>
                      <a:pPr marL="114300" indent="-114300" algn="l">
                        <a:buFont typeface="Arial" panose="020B0604020202020204" pitchFamily="34" charset="0"/>
                        <a:buChar char="•"/>
                      </a:pPr>
                      <a:r>
                        <a:rPr lang="en-US" sz="1400" baseline="0" dirty="0"/>
                        <a:t>Kementerian Pendidikan</a:t>
                      </a:r>
                    </a:p>
                    <a:p>
                      <a:pPr marL="114300" indent="-114300" algn="l">
                        <a:buFont typeface="Arial" panose="020B0604020202020204" pitchFamily="34" charset="0"/>
                        <a:buChar char="•"/>
                      </a:pPr>
                      <a:r>
                        <a:rPr lang="en-US" sz="1400" baseline="0" dirty="0"/>
                        <a:t>Kementerian </a:t>
                      </a:r>
                      <a:r>
                        <a:rPr lang="en-US" sz="1400" baseline="0" dirty="0" err="1"/>
                        <a:t>Pertahanan</a:t>
                      </a:r>
                      <a:endParaRPr lang="en-US" sz="1400" baseline="0" dirty="0"/>
                    </a:p>
                    <a:p>
                      <a:pPr marL="114300" indent="-114300" algn="l">
                        <a:buFont typeface="Arial" panose="020B0604020202020204" pitchFamily="34" charset="0"/>
                        <a:buChar char="•"/>
                      </a:pPr>
                      <a:r>
                        <a:rPr lang="en-US" sz="1400" baseline="0" dirty="0" err="1"/>
                        <a:t>Separa</a:t>
                      </a:r>
                      <a:r>
                        <a:rPr lang="en-US" sz="1400" baseline="0" dirty="0"/>
                        <a:t> Kerajaan (JPMC, GJPMC, PJSC)</a:t>
                      </a:r>
                    </a:p>
                    <a:p>
                      <a:pPr marL="114300" indent="-114300" algn="l">
                        <a:buFont typeface="Arial" panose="020B0604020202020204" pitchFamily="34" charset="0"/>
                        <a:buChar char="•"/>
                      </a:pPr>
                      <a:r>
                        <a:rPr lang="en-US" sz="1400" i="0" baseline="0" dirty="0" err="1"/>
                        <a:t>Pertubuhan</a:t>
                      </a:r>
                      <a:r>
                        <a:rPr lang="en-US" sz="1400" i="0" baseline="0" dirty="0"/>
                        <a:t> </a:t>
                      </a:r>
                      <a:r>
                        <a:rPr lang="en-US" sz="1400" i="0" baseline="0" dirty="0" err="1"/>
                        <a:t>Bukan</a:t>
                      </a:r>
                      <a:r>
                        <a:rPr lang="en-US" sz="1400" i="0" baseline="0" dirty="0"/>
                        <a:t> Kerajaan </a:t>
                      </a:r>
                    </a:p>
                    <a:p>
                      <a:pPr marL="114300" indent="-114300" algn="l">
                        <a:buFont typeface="Arial" panose="020B0604020202020204" pitchFamily="34" charset="0"/>
                        <a:buChar char="•"/>
                      </a:pPr>
                      <a:r>
                        <a:rPr lang="en-US" sz="1400" baseline="0" dirty="0" err="1"/>
                        <a:t>Sektor</a:t>
                      </a:r>
                      <a:r>
                        <a:rPr lang="en-US" sz="1400" baseline="0" dirty="0"/>
                        <a:t> </a:t>
                      </a:r>
                      <a:r>
                        <a:rPr lang="en-US" sz="1400" baseline="0" dirty="0" err="1"/>
                        <a:t>swasta</a:t>
                      </a:r>
                      <a:endParaRPr lang="en-US" sz="1400" dirty="0"/>
                    </a:p>
                  </a:txBody>
                  <a:tcPr>
                    <a:solidFill>
                      <a:srgbClr val="CDE3F8"/>
                    </a:solidFill>
                  </a:tcPr>
                </a:tc>
                <a:tc>
                  <a:txBody>
                    <a:bodyPr/>
                    <a:lstStyle/>
                    <a:p>
                      <a:pPr marL="114300" indent="-114300">
                        <a:buFont typeface="Arial" panose="020B0604020202020204" pitchFamily="34" charset="0"/>
                        <a:buChar char="•"/>
                      </a:pPr>
                      <a:r>
                        <a:rPr lang="en-US" sz="1400" dirty="0" err="1"/>
                        <a:t>Memberi</a:t>
                      </a:r>
                      <a:r>
                        <a:rPr lang="en-US" sz="1400" dirty="0"/>
                        <a:t> </a:t>
                      </a:r>
                      <a:r>
                        <a:rPr lang="en-US" sz="1400" dirty="0" err="1"/>
                        <a:t>pendedahan</a:t>
                      </a:r>
                      <a:r>
                        <a:rPr lang="en-US" sz="1400" baseline="0" dirty="0"/>
                        <a:t> </a:t>
                      </a:r>
                      <a:r>
                        <a:rPr lang="en-US" sz="1400" baseline="0" dirty="0" err="1"/>
                        <a:t>kepada</a:t>
                      </a:r>
                      <a:r>
                        <a:rPr lang="en-US" sz="1400" baseline="0" dirty="0"/>
                        <a:t> orang </a:t>
                      </a:r>
                      <a:r>
                        <a:rPr lang="en-US" sz="1400" baseline="0" dirty="0" err="1"/>
                        <a:t>ramai</a:t>
                      </a:r>
                      <a:r>
                        <a:rPr lang="en-US" sz="1400" baseline="0" dirty="0"/>
                        <a:t> </a:t>
                      </a:r>
                      <a:r>
                        <a:rPr lang="en-US" sz="1400" baseline="0" dirty="0" err="1"/>
                        <a:t>khususnya</a:t>
                      </a:r>
                      <a:r>
                        <a:rPr lang="en-US" sz="1400" baseline="0" dirty="0"/>
                        <a:t> </a:t>
                      </a:r>
                      <a:r>
                        <a:rPr lang="en-US" sz="1400" baseline="0" dirty="0" err="1"/>
                        <a:t>Profesional</a:t>
                      </a:r>
                      <a:r>
                        <a:rPr lang="en-US" sz="1400" baseline="0" dirty="0"/>
                        <a:t> Kesihatan </a:t>
                      </a:r>
                      <a:r>
                        <a:rPr lang="en-US" sz="1400" baseline="0" dirty="0" err="1"/>
                        <a:t>Bersekutu</a:t>
                      </a:r>
                      <a:r>
                        <a:rPr lang="en-US" sz="1400" baseline="0" dirty="0"/>
                        <a:t> yang </a:t>
                      </a:r>
                      <a:r>
                        <a:rPr lang="en-US" sz="1400" baseline="0" dirty="0" err="1"/>
                        <a:t>disenaraikan</a:t>
                      </a:r>
                      <a:r>
                        <a:rPr lang="en-US" sz="1400" baseline="0" dirty="0"/>
                        <a:t> </a:t>
                      </a:r>
                      <a:r>
                        <a:rPr lang="en-US" sz="1400" baseline="0" dirty="0" err="1"/>
                        <a:t>dalam</a:t>
                      </a:r>
                      <a:r>
                        <a:rPr lang="en-US" sz="1400" baseline="0" dirty="0"/>
                        <a:t> </a:t>
                      </a:r>
                      <a:r>
                        <a:rPr lang="en-US" sz="1400" baseline="0" dirty="0" err="1"/>
                        <a:t>Perintah</a:t>
                      </a:r>
                      <a:r>
                        <a:rPr lang="en-US" sz="1400" baseline="0" dirty="0"/>
                        <a:t>.</a:t>
                      </a:r>
                      <a:endParaRPr lang="en-US" sz="1400" dirty="0"/>
                    </a:p>
                  </a:txBody>
                  <a:tcPr>
                    <a:solidFill>
                      <a:srgbClr val="CDE3F8"/>
                    </a:solidFill>
                  </a:tcPr>
                </a:tc>
                <a:tc>
                  <a:txBody>
                    <a:bodyPr/>
                    <a:lstStyle/>
                    <a:p>
                      <a:endParaRPr lang="en-US" sz="1400" dirty="0"/>
                    </a:p>
                  </a:txBody>
                  <a:tcPr>
                    <a:solidFill>
                      <a:srgbClr val="CDE3F8"/>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1487982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icture" ma:contentTypeID="0x0101020049348C962727CE4F8BE78F552F350F17" ma:contentTypeVersion="3" ma:contentTypeDescription="Upload an image or a photograph." ma:contentTypeScope="" ma:versionID="f05e5f4416b701c85a7b9185eb7841fc">
  <xsd:schema xmlns:xsd="http://www.w3.org/2001/XMLSchema" xmlns:xs="http://www.w3.org/2001/XMLSchema" xmlns:p="http://schemas.microsoft.com/office/2006/metadata/properties" xmlns:ns1="http://schemas.microsoft.com/sharepoint/v3" xmlns:ns2="3eb395c1-c26a-485a-a474-2edaaa77b21c" targetNamespace="http://schemas.microsoft.com/office/2006/metadata/properties" ma:root="true" ma:fieldsID="9c4191d3e6713a79fd22a1099e5b9935" ns1:_="" ns2:_="">
    <xsd:import namespace="http://schemas.microsoft.com/sharepoint/v3"/>
    <xsd:import namespace="3eb395c1-c26a-485a-a474-2edaaa77b21c"/>
    <xsd:element name="properties">
      <xsd:complexType>
        <xsd:sequence>
          <xsd:element name="documentManagement">
            <xsd:complexType>
              <xsd:all>
                <xsd:element ref="ns1:ImageWidth" minOccurs="0"/>
                <xsd:element ref="ns1:ImageHeight" minOccurs="0"/>
                <xsd:element ref="ns1:ImageCreateDate" minOccurs="0"/>
                <xsd:element ref="ns1:Description" minOccurs="0"/>
                <xsd:element ref="ns1:ThumbnailExists" minOccurs="0"/>
                <xsd:element ref="ns1:PreviewExists" minOccurs="0"/>
                <xsd:element ref="ns1:AlternateThumbnailUrl"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element name="ImageCreateDate" ma:index="13" nillable="true" ma:displayName="Date Picture Taken" ma:format="DateTime" ma:hidden="true" ma:internalName="ImageCreateDate">
      <xsd:simpleType>
        <xsd:restriction base="dms:DateTime"/>
      </xsd:simpleType>
    </xsd:element>
    <xsd:element name="Description" ma:index="14" nillable="true" ma:displayName="Description" ma:description="Used as alternative text for the picture." ma:hidden="true" ma:internalName="Description">
      <xsd:simpleType>
        <xsd:restriction base="dms:Note">
          <xsd:maxLength value="255"/>
        </xsd:restriction>
      </xsd:simpleType>
    </xsd:element>
    <xsd:element name="ThumbnailExists" ma:index="23" nillable="true" ma:displayName="Thumbnail Exists" ma:default="FALSE" ma:hidden="true" ma:internalName="ThumbnailExists" ma:readOnly="true">
      <xsd:simpleType>
        <xsd:restriction base="dms:Boolean"/>
      </xsd:simpleType>
    </xsd:element>
    <xsd:element name="PreviewExists" ma:index="24" nillable="true" ma:displayName="Preview Exists" ma:default="FALSE" ma:hidden="true" ma:internalName="PreviewExists" ma:readOnly="true">
      <xsd:simpleType>
        <xsd:restriction base="dms:Boolean"/>
      </xsd:simpleType>
    </xsd:element>
    <xsd:element name="AlternateThumbnailUrl" ma:index="25" nillable="true" ma:displayName="Preview Image URL" ma:format="Image" ma:hidden="tru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eb395c1-c26a-485a-a474-2edaaa77b21c" elementFormDefault="qualified">
    <xsd:import namespace="http://schemas.microsoft.com/office/2006/documentManagement/types"/>
    <xsd:import namespace="http://schemas.microsoft.com/office/infopath/2007/PartnerControls"/>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8" ma:displayName="Title"/>
        <xsd:element ref="dc:subject" minOccurs="0" maxOccurs="1"/>
        <xsd:element ref="dc:description" minOccurs="0" maxOccurs="1"/>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lternateThumbnailUrl xmlns="http://schemas.microsoft.com/sharepoint/v3">
      <Url xsi:nil="true"/>
      <Description xsi:nil="true"/>
    </AlternateThumbnailUrl>
    <ImageCreateDate xmlns="http://schemas.microsoft.com/sharepoint/v3" xsi:nil="true"/>
    <Description xmlns="http://schemas.microsoft.com/sharepoint/v3" xsi:nil="true"/>
    <_dlc_DocId xmlns="3eb395c1-c26a-485a-a474-2edaaa77b21c">H5KF4HN7FMST-810452743-877</_dlc_DocId>
    <_dlc_DocIdUrl xmlns="3eb395c1-c26a-485a-a474-2edaaa77b21c">
      <Url>https://www.msd.gov.bn/_layouts/15/DocIdRedir.aspx?ID=H5KF4HN7FMST-810452743-877</Url>
      <Description>H5KF4HN7FMST-810452743-877</Description>
    </_dlc_DocIdUrl>
  </documentManagement>
</p:properti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00F0E5BE-E518-45C0-A987-58E58180C8B4}"/>
</file>

<file path=customXml/itemProps2.xml><?xml version="1.0" encoding="utf-8"?>
<ds:datastoreItem xmlns:ds="http://schemas.openxmlformats.org/officeDocument/2006/customXml" ds:itemID="{7A27B098-CD4D-4DB2-8539-75DE8A2D5487}"/>
</file>

<file path=customXml/itemProps3.xml><?xml version="1.0" encoding="utf-8"?>
<ds:datastoreItem xmlns:ds="http://schemas.openxmlformats.org/officeDocument/2006/customXml" ds:itemID="{9A085D33-5055-4C0D-B9F0-6CC99832B518}"/>
</file>

<file path=customXml/itemProps4.xml><?xml version="1.0" encoding="utf-8"?>
<ds:datastoreItem xmlns:ds="http://schemas.openxmlformats.org/officeDocument/2006/customXml" ds:itemID="{B52ED4D9-A725-40DF-AF0E-39D9942DE0D6}"/>
</file>

<file path=docProps/app.xml><?xml version="1.0" encoding="utf-8"?>
<Properties xmlns="http://schemas.openxmlformats.org/officeDocument/2006/extended-properties" xmlns:vt="http://schemas.openxmlformats.org/officeDocument/2006/docPropsVTypes">
  <Template>TM10001103[[fn=Headlines]]</Template>
  <TotalTime>9240</TotalTime>
  <Words>1372</Words>
  <Application>Microsoft Macintosh PowerPoint</Application>
  <PresentationFormat>A4 Paper (210x297 mm)</PresentationFormat>
  <Paragraphs>217</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Avenir Heavy</vt:lpstr>
      <vt:lpstr>Calibri</vt:lpstr>
      <vt:lpstr>Corbel</vt:lpstr>
      <vt:lpstr>Gill Sans MT</vt:lpstr>
      <vt:lpstr>MS PGothic</vt:lpstr>
      <vt:lpstr>Times New Roman</vt:lpstr>
      <vt:lpstr>Arial</vt:lpstr>
      <vt:lpstr>Parallax</vt:lpstr>
      <vt:lpstr>PowerPoint Presentation</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lpstr>Perlaksanaan Perintah PKBNBD, 2017</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MOH-94</dc:creator>
  <cp:lastModifiedBy>NOOR ROHAYA ARUN</cp:lastModifiedBy>
  <cp:revision>484</cp:revision>
  <dcterms:created xsi:type="dcterms:W3CDTF">2016-05-18T03:36:54Z</dcterms:created>
  <dcterms:modified xsi:type="dcterms:W3CDTF">2018-07-04T00:26:17Z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0x0101020049348C962727CE4F8BE78F552F350F17</vt:lpwstr>
  </property>
  <property fmtid="{D5CDD505-2E9C-101B-9397-08002B2CF9AE}" pid="3" name="_dlc_DocIdItemGuid">
    <vt:lpwstr>fa55b30a-5d17-4d77-af29-6d4a562a7c37</vt:lpwstr>
  </property>
</Properties>
</file>